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378" r:id="rId2"/>
    <p:sldId id="376" r:id="rId3"/>
    <p:sldId id="351" r:id="rId4"/>
    <p:sldId id="390" r:id="rId5"/>
    <p:sldId id="394" r:id="rId6"/>
    <p:sldId id="391" r:id="rId7"/>
    <p:sldId id="385" r:id="rId8"/>
    <p:sldId id="386" r:id="rId9"/>
    <p:sldId id="392" r:id="rId10"/>
    <p:sldId id="393" r:id="rId11"/>
    <p:sldId id="383" r:id="rId12"/>
    <p:sldId id="400" r:id="rId13"/>
    <p:sldId id="380" r:id="rId14"/>
    <p:sldId id="395" r:id="rId15"/>
  </p:sldIdLst>
  <p:sldSz cx="9144000" cy="6858000" type="screen4x3"/>
  <p:notesSz cx="6865938" cy="99964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133">
          <p15:clr>
            <a:srgbClr val="A4A3A4"/>
          </p15:clr>
        </p15:guide>
        <p15:guide id="2" pos="2146">
          <p15:clr>
            <a:srgbClr val="A4A3A4"/>
          </p15:clr>
        </p15:guide>
        <p15:guide id="3" orient="horz" pos="3124">
          <p15:clr>
            <a:srgbClr val="A4A3A4"/>
          </p15:clr>
        </p15:guide>
        <p15:guide id="4"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E5C9"/>
    <a:srgbClr val="F68B32"/>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79" autoAdjust="0"/>
    <p:restoredTop sz="76080" autoAdjust="0"/>
  </p:normalViewPr>
  <p:slideViewPr>
    <p:cSldViewPr>
      <p:cViewPr varScale="1">
        <p:scale>
          <a:sx n="84" d="100"/>
          <a:sy n="84" d="100"/>
        </p:scale>
        <p:origin x="-2310"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93" d="100"/>
          <a:sy n="93" d="100"/>
        </p:scale>
        <p:origin x="-3726" y="-120"/>
      </p:cViewPr>
      <p:guideLst>
        <p:guide orient="horz" pos="3158"/>
        <p:guide orient="horz" pos="3149"/>
        <p:guide pos="2169"/>
        <p:guide pos="2163"/>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5240" cy="499824"/>
          </a:xfrm>
          <a:prstGeom prst="rect">
            <a:avLst/>
          </a:prstGeom>
        </p:spPr>
        <p:txBody>
          <a:bodyPr vert="horz" lIns="92005" tIns="46003" rIns="92005" bIns="46003" rtlCol="0"/>
          <a:lstStyle>
            <a:lvl1pPr algn="l">
              <a:defRPr sz="1200"/>
            </a:lvl1pPr>
          </a:lstStyle>
          <a:p>
            <a:endParaRPr lang="en-GB"/>
          </a:p>
        </p:txBody>
      </p:sp>
      <p:sp>
        <p:nvSpPr>
          <p:cNvPr id="3" name="Date Placeholder 2"/>
          <p:cNvSpPr>
            <a:spLocks noGrp="1"/>
          </p:cNvSpPr>
          <p:nvPr>
            <p:ph type="dt" sz="quarter" idx="1"/>
          </p:nvPr>
        </p:nvSpPr>
        <p:spPr>
          <a:xfrm>
            <a:off x="3889110" y="1"/>
            <a:ext cx="2975240" cy="499824"/>
          </a:xfrm>
          <a:prstGeom prst="rect">
            <a:avLst/>
          </a:prstGeom>
        </p:spPr>
        <p:txBody>
          <a:bodyPr vert="horz" lIns="92005" tIns="46003" rIns="92005" bIns="46003" rtlCol="0"/>
          <a:lstStyle>
            <a:lvl1pPr algn="r">
              <a:defRPr sz="1200"/>
            </a:lvl1pPr>
          </a:lstStyle>
          <a:p>
            <a:fld id="{9B758316-0C22-48BB-BBFB-661B34C6CC48}" type="datetimeFigureOut">
              <a:rPr lang="en-GB" smtClean="0"/>
              <a:pPr/>
              <a:t>09/05/2017</a:t>
            </a:fld>
            <a:endParaRPr lang="en-GB"/>
          </a:p>
        </p:txBody>
      </p:sp>
      <p:sp>
        <p:nvSpPr>
          <p:cNvPr id="4" name="Footer Placeholder 3"/>
          <p:cNvSpPr>
            <a:spLocks noGrp="1"/>
          </p:cNvSpPr>
          <p:nvPr>
            <p:ph type="ftr" sz="quarter" idx="2"/>
          </p:nvPr>
        </p:nvSpPr>
        <p:spPr>
          <a:xfrm>
            <a:off x="0" y="9494930"/>
            <a:ext cx="2975240" cy="499824"/>
          </a:xfrm>
          <a:prstGeom prst="rect">
            <a:avLst/>
          </a:prstGeom>
        </p:spPr>
        <p:txBody>
          <a:bodyPr vert="horz" lIns="92005" tIns="46003" rIns="92005" bIns="46003" rtlCol="0" anchor="b"/>
          <a:lstStyle>
            <a:lvl1pPr algn="l">
              <a:defRPr sz="1200"/>
            </a:lvl1pPr>
          </a:lstStyle>
          <a:p>
            <a:endParaRPr lang="en-GB"/>
          </a:p>
        </p:txBody>
      </p:sp>
      <p:sp>
        <p:nvSpPr>
          <p:cNvPr id="5" name="Slide Number Placeholder 4"/>
          <p:cNvSpPr>
            <a:spLocks noGrp="1"/>
          </p:cNvSpPr>
          <p:nvPr>
            <p:ph type="sldNum" sz="quarter" idx="3"/>
          </p:nvPr>
        </p:nvSpPr>
        <p:spPr>
          <a:xfrm>
            <a:off x="3889110" y="9494930"/>
            <a:ext cx="2975240" cy="499824"/>
          </a:xfrm>
          <a:prstGeom prst="rect">
            <a:avLst/>
          </a:prstGeom>
        </p:spPr>
        <p:txBody>
          <a:bodyPr vert="horz" lIns="92005" tIns="46003" rIns="92005" bIns="46003" rtlCol="0" anchor="b"/>
          <a:lstStyle>
            <a:lvl1pPr algn="r">
              <a:defRPr sz="1200"/>
            </a:lvl1pPr>
          </a:lstStyle>
          <a:p>
            <a:fld id="{B5CCAA0A-5A4A-45E9-B9CB-A19D73036DA8}" type="slidenum">
              <a:rPr lang="en-GB" smtClean="0"/>
              <a:pPr/>
              <a:t>‹#›</a:t>
            </a:fld>
            <a:endParaRPr lang="en-GB"/>
          </a:p>
        </p:txBody>
      </p:sp>
    </p:spTree>
    <p:extLst>
      <p:ext uri="{BB962C8B-B14F-4D97-AF65-F5344CB8AC3E}">
        <p14:creationId xmlns="" xmlns:p14="http://schemas.microsoft.com/office/powerpoint/2010/main" val="9366573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5240" cy="499824"/>
          </a:xfrm>
          <a:prstGeom prst="rect">
            <a:avLst/>
          </a:prstGeom>
        </p:spPr>
        <p:txBody>
          <a:bodyPr vert="horz" lIns="92005" tIns="46003" rIns="92005" bIns="46003" rtlCol="0"/>
          <a:lstStyle>
            <a:lvl1pPr algn="l">
              <a:defRPr sz="1200"/>
            </a:lvl1pPr>
          </a:lstStyle>
          <a:p>
            <a:endParaRPr lang="en-GB"/>
          </a:p>
        </p:txBody>
      </p:sp>
      <p:sp>
        <p:nvSpPr>
          <p:cNvPr id="3" name="Date Placeholder 2"/>
          <p:cNvSpPr>
            <a:spLocks noGrp="1"/>
          </p:cNvSpPr>
          <p:nvPr>
            <p:ph type="dt" idx="1"/>
          </p:nvPr>
        </p:nvSpPr>
        <p:spPr>
          <a:xfrm>
            <a:off x="3889110" y="1"/>
            <a:ext cx="2975240" cy="499824"/>
          </a:xfrm>
          <a:prstGeom prst="rect">
            <a:avLst/>
          </a:prstGeom>
        </p:spPr>
        <p:txBody>
          <a:bodyPr vert="horz" lIns="92005" tIns="46003" rIns="92005" bIns="46003" rtlCol="0"/>
          <a:lstStyle>
            <a:lvl1pPr algn="r">
              <a:defRPr sz="1200"/>
            </a:lvl1pPr>
          </a:lstStyle>
          <a:p>
            <a:fld id="{294B98D1-34F9-4F30-9797-F3FECE80E38F}" type="datetimeFigureOut">
              <a:rPr lang="en-GB" smtClean="0"/>
              <a:pPr/>
              <a:t>09/05/2017</a:t>
            </a:fld>
            <a:endParaRPr lang="en-GB"/>
          </a:p>
        </p:txBody>
      </p:sp>
      <p:sp>
        <p:nvSpPr>
          <p:cNvPr id="5" name="Notes Placeholder 4"/>
          <p:cNvSpPr>
            <a:spLocks noGrp="1"/>
          </p:cNvSpPr>
          <p:nvPr>
            <p:ph type="body" sz="quarter" idx="3"/>
          </p:nvPr>
        </p:nvSpPr>
        <p:spPr>
          <a:xfrm>
            <a:off x="686594" y="4748333"/>
            <a:ext cx="5492750" cy="4498420"/>
          </a:xfrm>
          <a:prstGeom prst="rect">
            <a:avLst/>
          </a:prstGeom>
        </p:spPr>
        <p:txBody>
          <a:bodyPr vert="horz" lIns="92005" tIns="46003" rIns="92005" bIns="4600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94930"/>
            <a:ext cx="2975240" cy="499824"/>
          </a:xfrm>
          <a:prstGeom prst="rect">
            <a:avLst/>
          </a:prstGeom>
        </p:spPr>
        <p:txBody>
          <a:bodyPr vert="horz" lIns="92005" tIns="46003" rIns="92005" bIns="46003" rtlCol="0" anchor="b"/>
          <a:lstStyle>
            <a:lvl1pPr algn="l">
              <a:defRPr sz="1200"/>
            </a:lvl1pPr>
          </a:lstStyle>
          <a:p>
            <a:endParaRPr lang="en-GB"/>
          </a:p>
        </p:txBody>
      </p:sp>
      <p:sp>
        <p:nvSpPr>
          <p:cNvPr id="7" name="Slide Number Placeholder 6"/>
          <p:cNvSpPr>
            <a:spLocks noGrp="1"/>
          </p:cNvSpPr>
          <p:nvPr>
            <p:ph type="sldNum" sz="quarter" idx="5"/>
          </p:nvPr>
        </p:nvSpPr>
        <p:spPr>
          <a:xfrm>
            <a:off x="3889110" y="9494930"/>
            <a:ext cx="2975240" cy="499824"/>
          </a:xfrm>
          <a:prstGeom prst="rect">
            <a:avLst/>
          </a:prstGeom>
        </p:spPr>
        <p:txBody>
          <a:bodyPr vert="horz" lIns="92005" tIns="46003" rIns="92005" bIns="46003" rtlCol="0" anchor="b"/>
          <a:lstStyle>
            <a:lvl1pPr algn="r">
              <a:defRPr sz="1200"/>
            </a:lvl1pPr>
          </a:lstStyle>
          <a:p>
            <a:fld id="{71739B78-57CF-4896-A79C-C2BDC99BA5DC}" type="slidenum">
              <a:rPr lang="en-GB" smtClean="0"/>
              <a:pPr/>
              <a:t>‹#›</a:t>
            </a:fld>
            <a:endParaRPr lang="en-GB"/>
          </a:p>
        </p:txBody>
      </p:sp>
    </p:spTree>
    <p:extLst>
      <p:ext uri="{BB962C8B-B14F-4D97-AF65-F5344CB8AC3E}">
        <p14:creationId xmlns="" xmlns:p14="http://schemas.microsoft.com/office/powerpoint/2010/main" val="10432120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33450" y="750888"/>
            <a:ext cx="4999038" cy="3748087"/>
          </a:xfrm>
          <a:prstGeom prst="rect">
            <a:avLst/>
          </a:prstGeom>
          <a:noFill/>
          <a:ln w="12700">
            <a:solidFill>
              <a:prstClr val="black"/>
            </a:solidFill>
          </a:ln>
        </p:spPr>
      </p:sp>
      <p:sp>
        <p:nvSpPr>
          <p:cNvPr id="3" name="Notes Placeholder 2"/>
          <p:cNvSpPr>
            <a:spLocks noGrp="1"/>
          </p:cNvSpPr>
          <p:nvPr>
            <p:ph type="body" idx="1"/>
          </p:nvPr>
        </p:nvSpPr>
        <p:spPr/>
        <p:txBody>
          <a:bodyPr/>
          <a:lstStyle/>
          <a:p>
            <a:r>
              <a:rPr lang="en-US" b="1" dirty="0" smtClean="0"/>
              <a:t>Session Notes:</a:t>
            </a:r>
          </a:p>
          <a:p>
            <a:r>
              <a:rPr lang="en-US" b="0" dirty="0" smtClean="0"/>
              <a:t>This section provides some narrative for the session. You can use this presentation to</a:t>
            </a:r>
            <a:r>
              <a:rPr lang="en-US" b="0" baseline="0" dirty="0" smtClean="0"/>
              <a:t> introduce Skills Route and help your students understand the landscape of options after they finish their GCSEs.</a:t>
            </a:r>
          </a:p>
          <a:p>
            <a:r>
              <a:rPr lang="en-US" b="0" baseline="0" smtClean="0"/>
              <a:t>In a 50min </a:t>
            </a:r>
            <a:r>
              <a:rPr lang="en-US" b="0" baseline="0" dirty="0" smtClean="0"/>
              <a:t>– 1hour lesson, use this presentation for the </a:t>
            </a:r>
            <a:r>
              <a:rPr lang="en-US" b="0" baseline="0" smtClean="0"/>
              <a:t>first 25 - 30 </a:t>
            </a:r>
            <a:r>
              <a:rPr lang="en-US" b="0" baseline="0" dirty="0" smtClean="0"/>
              <a:t>mins and use the remaining time on the website.</a:t>
            </a:r>
            <a:endParaRPr lang="en-US" b="0" dirty="0" smtClean="0"/>
          </a:p>
          <a:p>
            <a:endParaRPr lang="en-US" b="1" dirty="0" smtClean="0"/>
          </a:p>
          <a:p>
            <a:r>
              <a:rPr lang="en-US" b="1" dirty="0" smtClean="0"/>
              <a:t>Starter </a:t>
            </a:r>
            <a:r>
              <a:rPr lang="en-US" b="1" dirty="0"/>
              <a:t>activity </a:t>
            </a:r>
            <a:endParaRPr lang="en-US" b="1" dirty="0" smtClean="0"/>
          </a:p>
          <a:p>
            <a:r>
              <a:rPr lang="en-US" dirty="0" smtClean="0"/>
              <a:t>As</a:t>
            </a:r>
            <a:r>
              <a:rPr lang="en-US" baseline="0" dirty="0" smtClean="0"/>
              <a:t> the group arrives in the classroom, invite them to reflect on this question.</a:t>
            </a:r>
          </a:p>
          <a:p>
            <a:endParaRPr lang="en-US" baseline="0" dirty="0" smtClean="0"/>
          </a:p>
          <a:p>
            <a:r>
              <a:rPr lang="en-US" baseline="0" dirty="0" smtClean="0"/>
              <a:t>If using the accompanying worksheet, students can record their reflections in the top section.</a:t>
            </a:r>
          </a:p>
        </p:txBody>
      </p:sp>
      <p:sp>
        <p:nvSpPr>
          <p:cNvPr id="4" name="Slide Number Placeholder 3"/>
          <p:cNvSpPr>
            <a:spLocks noGrp="1"/>
          </p:cNvSpPr>
          <p:nvPr>
            <p:ph type="sldNum" sz="quarter" idx="10"/>
          </p:nvPr>
        </p:nvSpPr>
        <p:spPr/>
        <p:txBody>
          <a:bodyPr/>
          <a:lstStyle/>
          <a:p>
            <a:fld id="{71739B78-57CF-4896-A79C-C2BDC99BA5DC}" type="slidenum">
              <a:rPr lang="en-GB" smtClean="0"/>
              <a:pPr/>
              <a:t>1</a:t>
            </a:fld>
            <a:endParaRPr lang="en-GB"/>
          </a:p>
        </p:txBody>
      </p:sp>
    </p:spTree>
    <p:extLst>
      <p:ext uri="{BB962C8B-B14F-4D97-AF65-F5344CB8AC3E}">
        <p14:creationId xmlns="" xmlns:p14="http://schemas.microsoft.com/office/powerpoint/2010/main" val="12471988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33450" y="750888"/>
            <a:ext cx="4999038" cy="3748087"/>
          </a:xfrm>
          <a:prstGeom prst="rect">
            <a:avLst/>
          </a:prstGeom>
          <a:noFill/>
          <a:ln w="12700">
            <a:solidFill>
              <a:prstClr val="black"/>
            </a:solidFill>
          </a:ln>
        </p:spPr>
      </p:sp>
      <p:sp>
        <p:nvSpPr>
          <p:cNvPr id="3" name="Notes Placeholder 2"/>
          <p:cNvSpPr>
            <a:spLocks noGrp="1"/>
          </p:cNvSpPr>
          <p:nvPr>
            <p:ph type="body" idx="1"/>
          </p:nvPr>
        </p:nvSpPr>
        <p:spPr/>
        <p:txBody>
          <a:bodyPr/>
          <a:lstStyle/>
          <a:p>
            <a:pPr defTabSz="922538">
              <a:defRPr/>
            </a:pPr>
            <a:r>
              <a:rPr lang="en-GB" dirty="0"/>
              <a:t>NVQs, BTECs, </a:t>
            </a:r>
            <a:r>
              <a:rPr lang="en-GB" dirty="0" err="1"/>
              <a:t>TechBacs</a:t>
            </a:r>
            <a:r>
              <a:rPr lang="en-GB" dirty="0"/>
              <a:t> and Cambridge </a:t>
            </a:r>
            <a:r>
              <a:rPr lang="en-GB" dirty="0" err="1"/>
              <a:t>Technicals</a:t>
            </a:r>
            <a:r>
              <a:rPr lang="en-GB" dirty="0"/>
              <a:t> are good qualifications to take if you want to combine hands on, practical learning with studying subjects and technical skills. </a:t>
            </a:r>
          </a:p>
          <a:p>
            <a:pPr defTabSz="922538">
              <a:defRPr/>
            </a:pPr>
            <a:endParaRPr lang="en-GB" dirty="0"/>
          </a:p>
          <a:p>
            <a:pPr defTabSz="922538">
              <a:defRPr/>
            </a:pPr>
            <a:r>
              <a:rPr lang="en-GB" dirty="0"/>
              <a:t>They are specialist courses which relate to particular jobs, sectors, or subject areas. Depending on what qualifications you take, you can go on to further education, training, or employment, or you can go to university.</a:t>
            </a:r>
          </a:p>
          <a:p>
            <a:endParaRPr lang="en-US" dirty="0" smtClean="0"/>
          </a:p>
          <a:p>
            <a:pPr defTabSz="922538">
              <a:defRPr/>
            </a:pPr>
            <a:r>
              <a:rPr lang="en-US" baseline="0" dirty="0" smtClean="0"/>
              <a:t>NOTE: There is a misconception that universities will not accept vocational qualifications when students apply. Increasingly, universities will accept BTECs and other vocational qualifications BUT it is recommended that students check directly with the university they would like to apply to before they make this decision. Some vocational courses are more acceptable than others. </a:t>
            </a:r>
            <a:endParaRPr lang="en-US" dirty="0" smtClean="0"/>
          </a:p>
          <a:p>
            <a:endParaRPr lang="en-US" dirty="0"/>
          </a:p>
        </p:txBody>
      </p:sp>
      <p:sp>
        <p:nvSpPr>
          <p:cNvPr id="4" name="Slide Number Placeholder 3"/>
          <p:cNvSpPr>
            <a:spLocks noGrp="1"/>
          </p:cNvSpPr>
          <p:nvPr>
            <p:ph type="sldNum" sz="quarter" idx="10"/>
          </p:nvPr>
        </p:nvSpPr>
        <p:spPr/>
        <p:txBody>
          <a:bodyPr/>
          <a:lstStyle/>
          <a:p>
            <a:fld id="{71739B78-57CF-4896-A79C-C2BDC99BA5DC}" type="slidenum">
              <a:rPr lang="en-GB" smtClean="0"/>
              <a:pPr/>
              <a:t>10</a:t>
            </a:fld>
            <a:endParaRPr lang="en-GB"/>
          </a:p>
        </p:txBody>
      </p:sp>
    </p:spTree>
    <p:extLst>
      <p:ext uri="{BB962C8B-B14F-4D97-AF65-F5344CB8AC3E}">
        <p14:creationId xmlns="" xmlns:p14="http://schemas.microsoft.com/office/powerpoint/2010/main" val="31766518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33450" y="750888"/>
            <a:ext cx="4999038" cy="3748087"/>
          </a:xfrm>
          <a:prstGeom prst="rect">
            <a:avLst/>
          </a:prstGeom>
          <a:noFill/>
          <a:ln w="12700">
            <a:solidFill>
              <a:prstClr val="black"/>
            </a:solidFill>
          </a:ln>
        </p:spPr>
      </p:sp>
      <p:sp>
        <p:nvSpPr>
          <p:cNvPr id="3" name="Notes Placeholder 2"/>
          <p:cNvSpPr>
            <a:spLocks noGrp="1"/>
          </p:cNvSpPr>
          <p:nvPr>
            <p:ph type="body" idx="1"/>
          </p:nvPr>
        </p:nvSpPr>
        <p:spPr/>
        <p:txBody>
          <a:bodyPr/>
          <a:lstStyle/>
          <a:p>
            <a:r>
              <a:rPr lang="en-US" dirty="0" smtClean="0"/>
              <a:t>We</a:t>
            </a:r>
            <a:r>
              <a:rPr lang="en-US" baseline="0" dirty="0" smtClean="0"/>
              <a:t> are going to use a website called Skills Route PLAN which will take in information about our favorite subjects, what we are studying now and what we want to achieve in the future. </a:t>
            </a:r>
          </a:p>
          <a:p>
            <a:endParaRPr lang="en-US" baseline="0" dirty="0" smtClean="0"/>
          </a:p>
          <a:p>
            <a:r>
              <a:rPr lang="en-US" baseline="0" dirty="0" smtClean="0"/>
              <a:t>It will use this information to suggest courses and subjects that we might like to study after you finish your GCSEs.</a:t>
            </a:r>
          </a:p>
          <a:p>
            <a:endParaRPr lang="en-US" baseline="0" dirty="0" smtClean="0"/>
          </a:p>
          <a:p>
            <a:r>
              <a:rPr lang="en-US" baseline="0" dirty="0" smtClean="0"/>
              <a:t>It’s best if you give as much information as possible and be as honest as you can – the recommendations can only be as good as the data you input. </a:t>
            </a:r>
          </a:p>
          <a:p>
            <a:endParaRPr lang="en-US" baseline="0" dirty="0" smtClean="0"/>
          </a:p>
          <a:p>
            <a:r>
              <a:rPr lang="en-US" dirty="0" smtClean="0"/>
              <a:t>Reassure the students that you will be here to help them if</a:t>
            </a:r>
            <a:r>
              <a:rPr lang="en-US" baseline="0" dirty="0" smtClean="0"/>
              <a:t> they have questions</a:t>
            </a:r>
          </a:p>
          <a:p>
            <a:endParaRPr lang="en-US" baseline="0" dirty="0" smtClean="0"/>
          </a:p>
          <a:p>
            <a:r>
              <a:rPr lang="en-US" baseline="0" dirty="0" smtClean="0"/>
              <a:t>Invite students to record their thoughts on the accompanying worksheet if you are using it.</a:t>
            </a:r>
            <a:endParaRPr lang="en-US" dirty="0"/>
          </a:p>
        </p:txBody>
      </p:sp>
      <p:sp>
        <p:nvSpPr>
          <p:cNvPr id="4" name="Slide Number Placeholder 3"/>
          <p:cNvSpPr>
            <a:spLocks noGrp="1"/>
          </p:cNvSpPr>
          <p:nvPr>
            <p:ph type="sldNum" sz="quarter" idx="10"/>
          </p:nvPr>
        </p:nvSpPr>
        <p:spPr/>
        <p:txBody>
          <a:bodyPr/>
          <a:lstStyle/>
          <a:p>
            <a:fld id="{71739B78-57CF-4896-A79C-C2BDC99BA5DC}" type="slidenum">
              <a:rPr lang="en-GB" smtClean="0"/>
              <a:pPr/>
              <a:t>11</a:t>
            </a:fld>
            <a:endParaRPr lang="en-GB"/>
          </a:p>
        </p:txBody>
      </p:sp>
    </p:spTree>
    <p:extLst>
      <p:ext uri="{BB962C8B-B14F-4D97-AF65-F5344CB8AC3E}">
        <p14:creationId xmlns="" xmlns:p14="http://schemas.microsoft.com/office/powerpoint/2010/main" val="28868590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2688" y="1249363"/>
            <a:ext cx="4500562" cy="3375025"/>
          </a:xfrm>
          <a:prstGeom prst="rect">
            <a:avLst/>
          </a:prstGeom>
          <a:noFill/>
          <a:ln w="12700">
            <a:solidFill>
              <a:prstClr val="black"/>
            </a:solidFill>
          </a:ln>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1739B78-57CF-4896-A79C-C2BDC99BA5DC}" type="slidenum">
              <a:rPr lang="en-GB" smtClean="0"/>
              <a:pPr/>
              <a:t>12</a:t>
            </a:fld>
            <a:endParaRPr lang="en-GB"/>
          </a:p>
        </p:txBody>
      </p:sp>
    </p:spTree>
    <p:extLst>
      <p:ext uri="{BB962C8B-B14F-4D97-AF65-F5344CB8AC3E}">
        <p14:creationId xmlns="" xmlns:p14="http://schemas.microsoft.com/office/powerpoint/2010/main" val="41505849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2688" y="1249363"/>
            <a:ext cx="4500562" cy="3375025"/>
          </a:xfrm>
          <a:prstGeom prst="rect">
            <a:avLst/>
          </a:prstGeom>
          <a:noFill/>
          <a:ln w="12700">
            <a:solidFill>
              <a:prstClr val="black"/>
            </a:solidFill>
          </a:ln>
        </p:spPr>
      </p:sp>
      <p:sp>
        <p:nvSpPr>
          <p:cNvPr id="3" name="Notes Placeholder 2"/>
          <p:cNvSpPr>
            <a:spLocks noGrp="1"/>
          </p:cNvSpPr>
          <p:nvPr>
            <p:ph type="body" idx="1"/>
          </p:nvPr>
        </p:nvSpPr>
        <p:spPr/>
        <p:txBody>
          <a:bodyPr/>
          <a:lstStyle/>
          <a:p>
            <a:pPr rtl="0"/>
            <a:r>
              <a:rPr lang="en-GB" dirty="0"/>
              <a:t>Questions to focus on their favourite subjects, their hobbies/interests, their GCSE goals/predictions and the environment they’d like to work in.</a:t>
            </a:r>
            <a:endParaRPr lang="en-GB" b="0" dirty="0">
              <a:effectLst/>
            </a:endParaRPr>
          </a:p>
        </p:txBody>
      </p:sp>
      <p:sp>
        <p:nvSpPr>
          <p:cNvPr id="4" name="Slide Number Placeholder 3"/>
          <p:cNvSpPr>
            <a:spLocks noGrp="1"/>
          </p:cNvSpPr>
          <p:nvPr>
            <p:ph type="sldNum" sz="quarter" idx="10"/>
          </p:nvPr>
        </p:nvSpPr>
        <p:spPr/>
        <p:txBody>
          <a:bodyPr/>
          <a:lstStyle/>
          <a:p>
            <a:fld id="{71739B78-57CF-4896-A79C-C2BDC99BA5DC}" type="slidenum">
              <a:rPr lang="en-GB" smtClean="0"/>
              <a:pPr/>
              <a:t>13</a:t>
            </a:fld>
            <a:endParaRPr lang="en-GB"/>
          </a:p>
        </p:txBody>
      </p:sp>
    </p:spTree>
    <p:extLst>
      <p:ext uri="{BB962C8B-B14F-4D97-AF65-F5344CB8AC3E}">
        <p14:creationId xmlns="" xmlns:p14="http://schemas.microsoft.com/office/powerpoint/2010/main" val="3897992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2688" y="1249363"/>
            <a:ext cx="4500562" cy="3375025"/>
          </a:xfrm>
          <a:prstGeom prst="rect">
            <a:avLst/>
          </a:prstGeom>
          <a:noFill/>
          <a:ln w="12700">
            <a:solidFill>
              <a:prstClr val="black"/>
            </a:solidFill>
          </a:ln>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1739B78-57CF-4896-A79C-C2BDC99BA5DC}" type="slidenum">
              <a:rPr lang="en-GB" smtClean="0"/>
              <a:pPr/>
              <a:t>14</a:t>
            </a:fld>
            <a:endParaRPr lang="en-GB"/>
          </a:p>
        </p:txBody>
      </p:sp>
    </p:spTree>
    <p:extLst>
      <p:ext uri="{BB962C8B-B14F-4D97-AF65-F5344CB8AC3E}">
        <p14:creationId xmlns="" xmlns:p14="http://schemas.microsoft.com/office/powerpoint/2010/main" val="38031033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2688" y="1249363"/>
            <a:ext cx="4500562" cy="3375025"/>
          </a:xfrm>
          <a:prstGeom prst="rect">
            <a:avLst/>
          </a:prstGeom>
          <a:noFill/>
          <a:ln w="12700">
            <a:solidFill>
              <a:prstClr val="black"/>
            </a:solidFill>
          </a:ln>
        </p:spPr>
      </p:sp>
      <p:sp>
        <p:nvSpPr>
          <p:cNvPr id="3" name="Notes Placeholder 2"/>
          <p:cNvSpPr>
            <a:spLocks noGrp="1"/>
          </p:cNvSpPr>
          <p:nvPr>
            <p:ph type="body" idx="1"/>
          </p:nvPr>
        </p:nvSpPr>
        <p:spPr/>
        <p:txBody>
          <a:bodyPr/>
          <a:lstStyle/>
          <a:p>
            <a:r>
              <a:rPr lang="en-GB" baseline="0" dirty="0"/>
              <a:t>Welcome and introduce the session </a:t>
            </a:r>
            <a:r>
              <a:rPr lang="en-GB" baseline="0" dirty="0" smtClean="0"/>
              <a:t>– </a:t>
            </a:r>
          </a:p>
          <a:p>
            <a:endParaRPr lang="en-GB" baseline="0" dirty="0" smtClean="0"/>
          </a:p>
          <a:p>
            <a:r>
              <a:rPr lang="en-GB" baseline="0" dirty="0" smtClean="0"/>
              <a:t>Explain that for </a:t>
            </a:r>
            <a:r>
              <a:rPr lang="en-GB" baseline="0" dirty="0"/>
              <a:t>the next xx minutes we’re going to focus on your choices for </a:t>
            </a:r>
            <a:r>
              <a:rPr lang="en-GB" baseline="0" dirty="0" smtClean="0"/>
              <a:t>what to study </a:t>
            </a:r>
            <a:r>
              <a:rPr lang="en-GB" baseline="0" dirty="0"/>
              <a:t>after your GCSEs. </a:t>
            </a:r>
          </a:p>
          <a:p>
            <a:endParaRPr lang="en-GB" baseline="0" dirty="0"/>
          </a:p>
          <a:p>
            <a:r>
              <a:rPr lang="en-GB" baseline="0" dirty="0"/>
              <a:t>We will spend some time </a:t>
            </a:r>
            <a:r>
              <a:rPr lang="en-GB" baseline="0" dirty="0" smtClean="0"/>
              <a:t>learning about our options together </a:t>
            </a:r>
            <a:r>
              <a:rPr lang="en-GB" baseline="0" dirty="0"/>
              <a:t>and then </a:t>
            </a:r>
            <a:r>
              <a:rPr lang="en-GB" baseline="0" dirty="0" smtClean="0"/>
              <a:t>we will work individually on </a:t>
            </a:r>
            <a:r>
              <a:rPr lang="en-GB" baseline="0" dirty="0"/>
              <a:t>the computers to </a:t>
            </a:r>
            <a:r>
              <a:rPr lang="en-GB" baseline="0" dirty="0" smtClean="0"/>
              <a:t>explore the recommendations that Skills Route makes based on our personal data.</a:t>
            </a:r>
            <a:endParaRPr lang="en-GB" baseline="0" dirty="0"/>
          </a:p>
        </p:txBody>
      </p:sp>
      <p:sp>
        <p:nvSpPr>
          <p:cNvPr id="4" name="Slide Number Placeholder 3"/>
          <p:cNvSpPr>
            <a:spLocks noGrp="1"/>
          </p:cNvSpPr>
          <p:nvPr>
            <p:ph type="sldNum" sz="quarter" idx="10"/>
          </p:nvPr>
        </p:nvSpPr>
        <p:spPr/>
        <p:txBody>
          <a:bodyPr/>
          <a:lstStyle/>
          <a:p>
            <a:fld id="{71739B78-57CF-4896-A79C-C2BDC99BA5DC}" type="slidenum">
              <a:rPr lang="en-GB" smtClean="0"/>
              <a:pPr/>
              <a:t>2</a:t>
            </a:fld>
            <a:endParaRPr lang="en-GB"/>
          </a:p>
        </p:txBody>
      </p:sp>
    </p:spTree>
    <p:extLst>
      <p:ext uri="{BB962C8B-B14F-4D97-AF65-F5344CB8AC3E}">
        <p14:creationId xmlns="" xmlns:p14="http://schemas.microsoft.com/office/powerpoint/2010/main" val="23634811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35038" y="750888"/>
            <a:ext cx="4995862" cy="3746500"/>
          </a:xfrm>
          <a:prstGeom prst="rect">
            <a:avLst/>
          </a:prstGeom>
          <a:noFill/>
          <a:ln w="12700">
            <a:solidFill>
              <a:prstClr val="black"/>
            </a:solidFill>
          </a:ln>
        </p:spPr>
      </p:sp>
      <p:sp>
        <p:nvSpPr>
          <p:cNvPr id="3" name="Notes Placeholder 2"/>
          <p:cNvSpPr>
            <a:spLocks noGrp="1"/>
          </p:cNvSpPr>
          <p:nvPr>
            <p:ph type="body" idx="1"/>
          </p:nvPr>
        </p:nvSpPr>
        <p:spPr/>
        <p:txBody>
          <a:bodyPr/>
          <a:lstStyle/>
          <a:p>
            <a:r>
              <a:rPr lang="en-GB" baseline="0" dirty="0" smtClean="0"/>
              <a:t>Remind the group that there </a:t>
            </a:r>
            <a:r>
              <a:rPr lang="en-GB" baseline="0" dirty="0"/>
              <a:t>are no wrong questions today – we’re all learning together about our </a:t>
            </a:r>
            <a:r>
              <a:rPr lang="en-GB" baseline="0" dirty="0" smtClean="0"/>
              <a:t>options and what other people like us have done after their GCSEs.</a:t>
            </a:r>
            <a:endParaRPr lang="en-GB" baseline="0" dirty="0"/>
          </a:p>
        </p:txBody>
      </p:sp>
      <p:sp>
        <p:nvSpPr>
          <p:cNvPr id="4" name="Slide Number Placeholder 3"/>
          <p:cNvSpPr>
            <a:spLocks noGrp="1"/>
          </p:cNvSpPr>
          <p:nvPr>
            <p:ph type="sldNum" sz="quarter" idx="10"/>
          </p:nvPr>
        </p:nvSpPr>
        <p:spPr/>
        <p:txBody>
          <a:bodyPr/>
          <a:lstStyle/>
          <a:p>
            <a:fld id="{71739B78-57CF-4896-A79C-C2BDC99BA5DC}" type="slidenum">
              <a:rPr lang="en-GB" smtClean="0"/>
              <a:pPr/>
              <a:t>3</a:t>
            </a:fld>
            <a:endParaRPr lang="en-GB"/>
          </a:p>
        </p:txBody>
      </p:sp>
    </p:spTree>
    <p:extLst>
      <p:ext uri="{BB962C8B-B14F-4D97-AF65-F5344CB8AC3E}">
        <p14:creationId xmlns="" xmlns:p14="http://schemas.microsoft.com/office/powerpoint/2010/main" val="9131901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33450" y="750888"/>
            <a:ext cx="4999038" cy="3748087"/>
          </a:xfrm>
          <a:prstGeom prst="rect">
            <a:avLst/>
          </a:prstGeom>
          <a:noFill/>
          <a:ln w="12700">
            <a:solidFill>
              <a:prstClr val="black"/>
            </a:solidFill>
          </a:ln>
        </p:spPr>
      </p:sp>
      <p:sp>
        <p:nvSpPr>
          <p:cNvPr id="3" name="Notes Placeholder 2"/>
          <p:cNvSpPr>
            <a:spLocks noGrp="1"/>
          </p:cNvSpPr>
          <p:nvPr>
            <p:ph type="body" idx="1"/>
          </p:nvPr>
        </p:nvSpPr>
        <p:spPr/>
        <p:txBody>
          <a:bodyPr/>
          <a:lstStyle/>
          <a:p>
            <a:r>
              <a:rPr lang="en-US" dirty="0" smtClean="0"/>
              <a:t>Short true false exercise.</a:t>
            </a:r>
          </a:p>
          <a:p>
            <a:r>
              <a:rPr lang="en-US" dirty="0" smtClean="0"/>
              <a:t>Invite the</a:t>
            </a:r>
            <a:r>
              <a:rPr lang="en-US" baseline="0" dirty="0" smtClean="0"/>
              <a:t> group to put their thumbs up/thumbs down in response to these questions. Work through the questions one at a time and provide an explanation after each one.</a:t>
            </a:r>
          </a:p>
          <a:p>
            <a:endParaRPr lang="en-US" baseline="0" dirty="0" smtClean="0"/>
          </a:p>
          <a:p>
            <a:r>
              <a:rPr lang="en-US" baseline="0" dirty="0" smtClean="0"/>
              <a:t>You have to stay in full time education – false – since recent changes to the legislation, you must remain in education or training until you are 18 but this can be part time</a:t>
            </a:r>
          </a:p>
          <a:p>
            <a:r>
              <a:rPr lang="en-US" baseline="0" dirty="0" smtClean="0"/>
              <a:t>You have to register with a school or college – true – students are required to be ‘on roll’ with a school or college until they are 18</a:t>
            </a:r>
          </a:p>
          <a:p>
            <a:r>
              <a:rPr lang="en-US" baseline="0" dirty="0" smtClean="0"/>
              <a:t>You have to study </a:t>
            </a:r>
            <a:r>
              <a:rPr lang="en-US" baseline="0" dirty="0" err="1" smtClean="0"/>
              <a:t>maths</a:t>
            </a:r>
            <a:r>
              <a:rPr lang="en-US" baseline="0" dirty="0" smtClean="0"/>
              <a:t> and </a:t>
            </a:r>
            <a:r>
              <a:rPr lang="en-US" baseline="0" dirty="0" err="1" smtClean="0"/>
              <a:t>english</a:t>
            </a:r>
            <a:r>
              <a:rPr lang="en-US" baseline="0" dirty="0" smtClean="0"/>
              <a:t> – false – if you have not gained a grade C or above in your GCSE, you will need to continue studying these subjects. There are a number of ways to do this – in functional skills or GCSE L1 for example. These courses are usually more practical than the GCSE you are studying at the moment.</a:t>
            </a:r>
          </a:p>
          <a:p>
            <a:r>
              <a:rPr lang="en-US" baseline="0" dirty="0" smtClean="0"/>
              <a:t>You can earn money whilst you study – true – there are two ways to do this – either you can apply for an apprenticeship and you will receive a wage OR you can study vocational courses or less than 4 A levels and this will give you free time during the week in which to work part time. Some schools and colleges require you to be on campus at all times so they wouldn’t allow you to have a part time job. </a:t>
            </a:r>
          </a:p>
          <a:p>
            <a:endParaRPr lang="en-US" baseline="0" dirty="0" smtClean="0"/>
          </a:p>
          <a:p>
            <a:r>
              <a:rPr lang="en-US" baseline="0" dirty="0" smtClean="0"/>
              <a:t>Remind the group that studying at college is very different to studying at school – you are required to manage your own time and have to work much more independently. For some students this is a great way to transition to life after education but others find this to be a real challenge and their grades slip as a result. Students should think carefully about what would suit them best.</a:t>
            </a:r>
          </a:p>
        </p:txBody>
      </p:sp>
      <p:sp>
        <p:nvSpPr>
          <p:cNvPr id="4" name="Slide Number Placeholder 3"/>
          <p:cNvSpPr>
            <a:spLocks noGrp="1"/>
          </p:cNvSpPr>
          <p:nvPr>
            <p:ph type="sldNum" sz="quarter" idx="10"/>
          </p:nvPr>
        </p:nvSpPr>
        <p:spPr/>
        <p:txBody>
          <a:bodyPr/>
          <a:lstStyle/>
          <a:p>
            <a:fld id="{71739B78-57CF-4896-A79C-C2BDC99BA5DC}" type="slidenum">
              <a:rPr lang="en-GB" smtClean="0"/>
              <a:pPr/>
              <a:t>4</a:t>
            </a:fld>
            <a:endParaRPr lang="en-GB"/>
          </a:p>
        </p:txBody>
      </p:sp>
    </p:spTree>
    <p:extLst>
      <p:ext uri="{BB962C8B-B14F-4D97-AF65-F5344CB8AC3E}">
        <p14:creationId xmlns="" xmlns:p14="http://schemas.microsoft.com/office/powerpoint/2010/main" val="36182388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33450" y="750888"/>
            <a:ext cx="4999038" cy="3748087"/>
          </a:xfrm>
          <a:prstGeom prst="rect">
            <a:avLst/>
          </a:prstGeom>
          <a:noFill/>
          <a:ln w="12700">
            <a:solidFill>
              <a:prstClr val="black"/>
            </a:solidFill>
          </a:ln>
        </p:spPr>
      </p:sp>
      <p:sp>
        <p:nvSpPr>
          <p:cNvPr id="3" name="Notes Placeholder 2"/>
          <p:cNvSpPr>
            <a:spLocks noGrp="1"/>
          </p:cNvSpPr>
          <p:nvPr>
            <p:ph type="body" idx="1"/>
          </p:nvPr>
        </p:nvSpPr>
        <p:spPr/>
        <p:txBody>
          <a:bodyPr/>
          <a:lstStyle/>
          <a:p>
            <a:r>
              <a:rPr lang="en-GB" dirty="0" smtClean="0"/>
              <a:t>Before fully revealing</a:t>
            </a:r>
            <a:r>
              <a:rPr lang="en-GB" baseline="0" dirty="0" smtClean="0"/>
              <a:t> the options outlined on this slide, </a:t>
            </a:r>
            <a:r>
              <a:rPr lang="en-GB" dirty="0" smtClean="0"/>
              <a:t>invite the group to pu</a:t>
            </a:r>
            <a:r>
              <a:rPr lang="en-GB" baseline="0" dirty="0" smtClean="0"/>
              <a:t>t their </a:t>
            </a:r>
            <a:r>
              <a:rPr lang="en-GB" baseline="0" dirty="0"/>
              <a:t>hand up </a:t>
            </a:r>
            <a:r>
              <a:rPr lang="en-GB" baseline="0" dirty="0" smtClean="0"/>
              <a:t>if…</a:t>
            </a:r>
            <a:endParaRPr lang="en-GB" baseline="0" dirty="0"/>
          </a:p>
          <a:p>
            <a:endParaRPr lang="en-GB" baseline="0" dirty="0"/>
          </a:p>
          <a:p>
            <a:r>
              <a:rPr lang="en-GB" baseline="0" dirty="0"/>
              <a:t>You know what you want to do as a career</a:t>
            </a:r>
            <a:r>
              <a:rPr lang="en-US" baseline="0" dirty="0"/>
              <a:t/>
            </a:r>
            <a:br>
              <a:rPr lang="en-US" baseline="0" dirty="0"/>
            </a:br>
            <a:r>
              <a:rPr lang="en-US" baseline="0" dirty="0"/>
              <a:t>You know what you want to study after </a:t>
            </a:r>
            <a:r>
              <a:rPr lang="en-US" baseline="0" dirty="0" smtClean="0"/>
              <a:t>sixth form</a:t>
            </a:r>
            <a:endParaRPr lang="en-US" baseline="0" dirty="0"/>
          </a:p>
          <a:p>
            <a:r>
              <a:rPr lang="en-GB" baseline="0" dirty="0"/>
              <a:t>You know what you want to study in sixth form</a:t>
            </a:r>
            <a:endParaRPr lang="en-US" b="1" dirty="0"/>
          </a:p>
          <a:p>
            <a:endParaRPr lang="en-US" dirty="0" smtClean="0"/>
          </a:p>
          <a:p>
            <a:r>
              <a:rPr lang="en-US" dirty="0" smtClean="0"/>
              <a:t>Ask</a:t>
            </a:r>
            <a:r>
              <a:rPr lang="en-US" baseline="0" dirty="0" smtClean="0"/>
              <a:t> a few students to share their ideas or plans with the group.</a:t>
            </a:r>
          </a:p>
          <a:p>
            <a:endParaRPr lang="en-US" baseline="0" dirty="0" smtClean="0"/>
          </a:p>
          <a:p>
            <a:r>
              <a:rPr lang="en-US" baseline="0" dirty="0" smtClean="0"/>
              <a:t>Click through this slide to reveal the options for year 12/13 study. Explain that the ‘after school or college’ activity is in order of likelihood – most people who study a levels go on to </a:t>
            </a:r>
            <a:r>
              <a:rPr lang="en-US" baseline="0" dirty="0" err="1" smtClean="0"/>
              <a:t>uni</a:t>
            </a:r>
            <a:r>
              <a:rPr lang="en-US" baseline="0" dirty="0" smtClean="0"/>
              <a:t> where are most people who do vocational courses go on to work.</a:t>
            </a:r>
          </a:p>
          <a:p>
            <a:endParaRPr lang="en-US" baseline="0" dirty="0" smtClean="0"/>
          </a:p>
        </p:txBody>
      </p:sp>
      <p:sp>
        <p:nvSpPr>
          <p:cNvPr id="4" name="Slide Number Placeholder 3"/>
          <p:cNvSpPr>
            <a:spLocks noGrp="1"/>
          </p:cNvSpPr>
          <p:nvPr>
            <p:ph type="sldNum" sz="quarter" idx="10"/>
          </p:nvPr>
        </p:nvSpPr>
        <p:spPr/>
        <p:txBody>
          <a:bodyPr/>
          <a:lstStyle/>
          <a:p>
            <a:fld id="{71739B78-57CF-4896-A79C-C2BDC99BA5DC}" type="slidenum">
              <a:rPr lang="en-GB" smtClean="0"/>
              <a:pPr/>
              <a:t>5</a:t>
            </a:fld>
            <a:endParaRPr lang="en-GB"/>
          </a:p>
        </p:txBody>
      </p:sp>
    </p:spTree>
    <p:extLst>
      <p:ext uri="{BB962C8B-B14F-4D97-AF65-F5344CB8AC3E}">
        <p14:creationId xmlns="" xmlns:p14="http://schemas.microsoft.com/office/powerpoint/2010/main" val="3403858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33450" y="750888"/>
            <a:ext cx="4999038" cy="3748087"/>
          </a:xfrm>
          <a:prstGeom prst="rect">
            <a:avLst/>
          </a:prstGeom>
          <a:noFill/>
          <a:ln w="12700">
            <a:solidFill>
              <a:prstClr val="black"/>
            </a:solidFill>
          </a:ln>
        </p:spPr>
      </p:sp>
      <p:sp>
        <p:nvSpPr>
          <p:cNvPr id="3" name="Notes Placeholder 2"/>
          <p:cNvSpPr>
            <a:spLocks noGrp="1"/>
          </p:cNvSpPr>
          <p:nvPr>
            <p:ph type="body" idx="1"/>
          </p:nvPr>
        </p:nvSpPr>
        <p:spPr/>
        <p:txBody>
          <a:bodyPr/>
          <a:lstStyle/>
          <a:p>
            <a:pPr defTabSz="922538">
              <a:defRPr/>
            </a:pPr>
            <a:r>
              <a:rPr lang="en-GB" dirty="0"/>
              <a:t>You normally need to have at least five GCSEs at grades A* to C (or an equivalent qualification) </a:t>
            </a:r>
            <a:r>
              <a:rPr lang="en-GB" dirty="0" smtClean="0"/>
              <a:t>to study that subject at A level.</a:t>
            </a:r>
          </a:p>
          <a:p>
            <a:pPr defTabSz="922538">
              <a:defRPr/>
            </a:pPr>
            <a:endParaRPr lang="en-GB" dirty="0" smtClean="0"/>
          </a:p>
          <a:p>
            <a:pPr defTabSz="922538">
              <a:defRPr/>
            </a:pPr>
            <a:r>
              <a:rPr lang="en-GB" dirty="0" smtClean="0"/>
              <a:t>Some schools and colleges may require at </a:t>
            </a:r>
            <a:r>
              <a:rPr lang="en-GB" dirty="0"/>
              <a:t>least a grade B in any specific subjects you want to study</a:t>
            </a:r>
            <a:r>
              <a:rPr lang="en-GB" dirty="0" smtClean="0"/>
              <a:t>.</a:t>
            </a:r>
          </a:p>
          <a:p>
            <a:pPr defTabSz="922538">
              <a:defRPr/>
            </a:pPr>
            <a:endParaRPr lang="en-GB" dirty="0" smtClean="0"/>
          </a:p>
          <a:p>
            <a:pPr defTabSz="922538">
              <a:defRPr/>
            </a:pPr>
            <a:r>
              <a:rPr lang="en-GB" dirty="0" smtClean="0"/>
              <a:t>Students will need to check the requirements that are set by the school or college that they want to study at.</a:t>
            </a:r>
          </a:p>
          <a:p>
            <a:pPr defTabSz="922538">
              <a:defRPr/>
            </a:pPr>
            <a:endParaRPr lang="en-GB" dirty="0"/>
          </a:p>
          <a:p>
            <a:pPr defTabSz="922538">
              <a:defRPr/>
            </a:pPr>
            <a:r>
              <a:rPr lang="en-GB" dirty="0"/>
              <a:t>You will gain a certain number of points from each A level depending on how well you do – you will need different number of points to get into different universities and courses.</a:t>
            </a:r>
          </a:p>
        </p:txBody>
      </p:sp>
      <p:sp>
        <p:nvSpPr>
          <p:cNvPr id="4" name="Slide Number Placeholder 3"/>
          <p:cNvSpPr>
            <a:spLocks noGrp="1"/>
          </p:cNvSpPr>
          <p:nvPr>
            <p:ph type="sldNum" sz="quarter" idx="10"/>
          </p:nvPr>
        </p:nvSpPr>
        <p:spPr/>
        <p:txBody>
          <a:bodyPr/>
          <a:lstStyle/>
          <a:p>
            <a:fld id="{71739B78-57CF-4896-A79C-C2BDC99BA5DC}" type="slidenum">
              <a:rPr lang="en-GB" smtClean="0"/>
              <a:pPr/>
              <a:t>6</a:t>
            </a:fld>
            <a:endParaRPr lang="en-GB"/>
          </a:p>
        </p:txBody>
      </p:sp>
    </p:spTree>
    <p:extLst>
      <p:ext uri="{BB962C8B-B14F-4D97-AF65-F5344CB8AC3E}">
        <p14:creationId xmlns="" xmlns:p14="http://schemas.microsoft.com/office/powerpoint/2010/main" val="31562580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2688" y="1249363"/>
            <a:ext cx="4500562" cy="3375025"/>
          </a:xfrm>
          <a:prstGeom prst="rect">
            <a:avLst/>
          </a:prstGeom>
          <a:noFill/>
          <a:ln w="12700">
            <a:solidFill>
              <a:prstClr val="black"/>
            </a:solidFill>
          </a:ln>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739B78-57CF-4896-A79C-C2BDC99BA5DC}" type="slidenum">
              <a:rPr lang="en-GB" smtClean="0"/>
              <a:pPr/>
              <a:t>7</a:t>
            </a:fld>
            <a:endParaRPr lang="en-GB"/>
          </a:p>
        </p:txBody>
      </p:sp>
    </p:spTree>
    <p:extLst>
      <p:ext uri="{BB962C8B-B14F-4D97-AF65-F5344CB8AC3E}">
        <p14:creationId xmlns="" xmlns:p14="http://schemas.microsoft.com/office/powerpoint/2010/main" val="2436184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33450" y="750888"/>
            <a:ext cx="4999038" cy="3748087"/>
          </a:xfrm>
          <a:prstGeom prst="rect">
            <a:avLst/>
          </a:prstGeom>
          <a:noFill/>
          <a:ln w="12700">
            <a:solidFill>
              <a:prstClr val="black"/>
            </a:solidFill>
          </a:ln>
        </p:spPr>
      </p:sp>
      <p:sp>
        <p:nvSpPr>
          <p:cNvPr id="3" name="Notes Placeholder 2"/>
          <p:cNvSpPr>
            <a:spLocks noGrp="1"/>
          </p:cNvSpPr>
          <p:nvPr>
            <p:ph type="body" idx="1"/>
          </p:nvPr>
        </p:nvSpPr>
        <p:spPr/>
        <p:txBody>
          <a:bodyPr/>
          <a:lstStyle/>
          <a:p>
            <a:r>
              <a:rPr lang="en-US" dirty="0" smtClean="0"/>
              <a:t>There are some subjects</a:t>
            </a:r>
            <a:r>
              <a:rPr lang="en-US" baseline="0" dirty="0" smtClean="0"/>
              <a:t> that have been identified by the best universities in the country as being most useful for a wide range of university courses. These subjects will help you access a wider variety of university courses – thereby keeping a student’s options open. </a:t>
            </a:r>
          </a:p>
          <a:p>
            <a:endParaRPr lang="en-US" baseline="0" dirty="0" smtClean="0"/>
          </a:p>
          <a:p>
            <a:r>
              <a:rPr lang="en-US" dirty="0" smtClean="0"/>
              <a:t>If</a:t>
            </a:r>
            <a:r>
              <a:rPr lang="en-US" baseline="0" dirty="0" smtClean="0"/>
              <a:t> </a:t>
            </a:r>
            <a:r>
              <a:rPr lang="en-US" baseline="0" dirty="0"/>
              <a:t>you’re not sure what you want to do at university, you </a:t>
            </a:r>
            <a:r>
              <a:rPr lang="en-US" baseline="0" dirty="0" smtClean="0"/>
              <a:t>should </a:t>
            </a:r>
            <a:r>
              <a:rPr lang="en-US" baseline="0" dirty="0"/>
              <a:t>keep your options open. The best way to do this is to </a:t>
            </a:r>
            <a:r>
              <a:rPr lang="en-US" baseline="0" dirty="0" smtClean="0"/>
              <a:t>select one or more of these </a:t>
            </a:r>
            <a:r>
              <a:rPr lang="en-US" baseline="0" dirty="0"/>
              <a:t>facilitating subjects. </a:t>
            </a:r>
          </a:p>
          <a:p>
            <a:endParaRPr lang="en-US" baseline="0" dirty="0"/>
          </a:p>
        </p:txBody>
      </p:sp>
      <p:sp>
        <p:nvSpPr>
          <p:cNvPr id="4" name="Slide Number Placeholder 3"/>
          <p:cNvSpPr>
            <a:spLocks noGrp="1"/>
          </p:cNvSpPr>
          <p:nvPr>
            <p:ph type="sldNum" sz="quarter" idx="10"/>
          </p:nvPr>
        </p:nvSpPr>
        <p:spPr/>
        <p:txBody>
          <a:bodyPr/>
          <a:lstStyle/>
          <a:p>
            <a:fld id="{71739B78-57CF-4896-A79C-C2BDC99BA5DC}" type="slidenum">
              <a:rPr lang="en-GB" smtClean="0"/>
              <a:pPr/>
              <a:t>8</a:t>
            </a:fld>
            <a:endParaRPr lang="en-GB"/>
          </a:p>
        </p:txBody>
      </p:sp>
    </p:spTree>
    <p:extLst>
      <p:ext uri="{BB962C8B-B14F-4D97-AF65-F5344CB8AC3E}">
        <p14:creationId xmlns="" xmlns:p14="http://schemas.microsoft.com/office/powerpoint/2010/main" val="20949438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33450" y="750888"/>
            <a:ext cx="4999038" cy="3748087"/>
          </a:xfrm>
          <a:prstGeom prst="rect">
            <a:avLst/>
          </a:prstGeom>
          <a:noFill/>
          <a:ln w="12700">
            <a:solidFill>
              <a:prstClr val="black"/>
            </a:solidFill>
          </a:ln>
        </p:spPr>
      </p:sp>
      <p:sp>
        <p:nvSpPr>
          <p:cNvPr id="3" name="Notes Placeholder 2"/>
          <p:cNvSpPr>
            <a:spLocks noGrp="1"/>
          </p:cNvSpPr>
          <p:nvPr>
            <p:ph type="body" idx="1"/>
          </p:nvPr>
        </p:nvSpPr>
        <p:spPr/>
        <p:txBody>
          <a:bodyPr/>
          <a:lstStyle/>
          <a:p>
            <a:r>
              <a:rPr lang="en-GB" dirty="0" smtClean="0"/>
              <a:t>Apprenticeships last between </a:t>
            </a:r>
            <a:r>
              <a:rPr lang="en-GB" dirty="0"/>
              <a:t>12 months </a:t>
            </a:r>
            <a:r>
              <a:rPr lang="en-GB" dirty="0" smtClean="0"/>
              <a:t>and 4 years and you will need to complete the whole time in order to get the qualification. </a:t>
            </a:r>
          </a:p>
          <a:p>
            <a:pPr defTabSz="922538">
              <a:defRPr/>
            </a:pPr>
            <a:r>
              <a:rPr lang="en-GB" dirty="0" smtClean="0"/>
              <a:t>There are over 280 types of apprenticeship for over 1,500 job roles – anything from engineering to boat-building, or veterinary nursing to accountancy. </a:t>
            </a:r>
          </a:p>
          <a:p>
            <a:endParaRPr lang="en-GB" dirty="0"/>
          </a:p>
          <a:p>
            <a:r>
              <a:rPr lang="en-GB" dirty="0" smtClean="0"/>
              <a:t>During an apprenticeship you will work </a:t>
            </a:r>
            <a:r>
              <a:rPr lang="en-GB" dirty="0"/>
              <a:t>for an employer and train to do a specific job at the same time. </a:t>
            </a:r>
            <a:r>
              <a:rPr lang="en-GB" dirty="0" smtClean="0"/>
              <a:t>The training is provided by a college and you will spend about 1 day each week in the classroom on average. Getting an apprenticeship is very different to getting a place in a college or sixth form. You will need to apply for an apprenticeship with a specific company and this process is just like applying for a job - you will probably have to apply and complete an interview. Some apprenticeships are very competitive and some are less so.</a:t>
            </a:r>
          </a:p>
          <a:p>
            <a:endParaRPr lang="en-GB" dirty="0" smtClean="0"/>
          </a:p>
          <a:p>
            <a:r>
              <a:rPr lang="en-GB" dirty="0" smtClean="0"/>
              <a:t>Traineeship</a:t>
            </a:r>
            <a:r>
              <a:rPr lang="en-GB" dirty="0"/>
              <a:t>: Gets you ready for work or for doing an apprenticeship. They last from six weeks to six months and provide essential work preparation training, literacy and numeracy skills and work experience to get an apprenticeship or other job.</a:t>
            </a:r>
          </a:p>
        </p:txBody>
      </p:sp>
      <p:sp>
        <p:nvSpPr>
          <p:cNvPr id="4" name="Slide Number Placeholder 3"/>
          <p:cNvSpPr>
            <a:spLocks noGrp="1"/>
          </p:cNvSpPr>
          <p:nvPr>
            <p:ph type="sldNum" sz="quarter" idx="10"/>
          </p:nvPr>
        </p:nvSpPr>
        <p:spPr/>
        <p:txBody>
          <a:bodyPr/>
          <a:lstStyle/>
          <a:p>
            <a:fld id="{71739B78-57CF-4896-A79C-C2BDC99BA5DC}" type="slidenum">
              <a:rPr lang="en-GB" smtClean="0"/>
              <a:pPr/>
              <a:t>9</a:t>
            </a:fld>
            <a:endParaRPr lang="en-GB"/>
          </a:p>
        </p:txBody>
      </p:sp>
    </p:spTree>
    <p:extLst>
      <p:ext uri="{BB962C8B-B14F-4D97-AF65-F5344CB8AC3E}">
        <p14:creationId xmlns="" xmlns:p14="http://schemas.microsoft.com/office/powerpoint/2010/main" val="7696216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ormAutofit/>
          </a:bodyPr>
          <a:lstStyle>
            <a:lvl1pPr>
              <a:defRPr sz="4800"/>
            </a:lvl1p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Tree>
    <p:extLst>
      <p:ext uri="{BB962C8B-B14F-4D97-AF65-F5344CB8AC3E}">
        <p14:creationId xmlns="" xmlns:p14="http://schemas.microsoft.com/office/powerpoint/2010/main" val="269118930"/>
      </p:ext>
    </p:extLst>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E5E23209-2F63-47F5-9577-B0D353C993BA}" type="datetimeFigureOut">
              <a:rPr lang="en-GB" smtClean="0"/>
              <a:pPr/>
              <a:t>09/05/2017</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4061AFB-C4EB-4228-A39A-4997A281EDC6}" type="slidenum">
              <a:rPr lang="en-GB" smtClean="0"/>
              <a:pPr/>
              <a:t>‹#›</a:t>
            </a:fld>
            <a:endParaRPr lang="en-GB"/>
          </a:p>
        </p:txBody>
      </p:sp>
    </p:spTree>
    <p:extLst>
      <p:ext uri="{BB962C8B-B14F-4D97-AF65-F5344CB8AC3E}">
        <p14:creationId xmlns="" xmlns:p14="http://schemas.microsoft.com/office/powerpoint/2010/main" val="909090728"/>
      </p:ext>
    </p:extLst>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E5E23209-2F63-47F5-9577-B0D353C993BA}" type="datetimeFigureOut">
              <a:rPr lang="en-GB" smtClean="0"/>
              <a:pPr/>
              <a:t>09/05/2017</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4061AFB-C4EB-4228-A39A-4997A281EDC6}" type="slidenum">
              <a:rPr lang="en-GB" smtClean="0"/>
              <a:pPr/>
              <a:t>‹#›</a:t>
            </a:fld>
            <a:endParaRPr lang="en-GB"/>
          </a:p>
        </p:txBody>
      </p:sp>
    </p:spTree>
    <p:extLst>
      <p:ext uri="{BB962C8B-B14F-4D97-AF65-F5344CB8AC3E}">
        <p14:creationId xmlns="" xmlns:p14="http://schemas.microsoft.com/office/powerpoint/2010/main" val="3300935500"/>
      </p:ext>
    </p:extLst>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E5E23209-2F63-47F5-9577-B0D353C993BA}" type="datetimeFigureOut">
              <a:rPr lang="en-GB" smtClean="0"/>
              <a:pPr/>
              <a:t>09/05/2017</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4061AFB-C4EB-4228-A39A-4997A281EDC6}" type="slidenum">
              <a:rPr lang="en-GB" smtClean="0"/>
              <a:pPr/>
              <a:t>‹#›</a:t>
            </a:fld>
            <a:endParaRPr lang="en-GB"/>
          </a:p>
        </p:txBody>
      </p:sp>
    </p:spTree>
    <p:extLst>
      <p:ext uri="{BB962C8B-B14F-4D97-AF65-F5344CB8AC3E}">
        <p14:creationId xmlns="" xmlns:p14="http://schemas.microsoft.com/office/powerpoint/2010/main" val="348118699"/>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15616" y="341784"/>
            <a:ext cx="7571184" cy="1143000"/>
          </a:xfrm>
        </p:spPr>
        <p:txBody>
          <a:bodyPr>
            <a:noAutofit/>
          </a:bodyPr>
          <a:lstStyle>
            <a:lvl1pPr algn="l">
              <a:defRPr sz="4400"/>
            </a:lvl1pPr>
          </a:lstStyle>
          <a:p>
            <a:r>
              <a:rPr lang="en-US" dirty="0"/>
              <a:t>Click to edit Master title style</a:t>
            </a:r>
            <a:endParaRPr lang="en-GB" dirty="0"/>
          </a:p>
        </p:txBody>
      </p:sp>
      <p:sp>
        <p:nvSpPr>
          <p:cNvPr id="3" name="Content Placeholder 2"/>
          <p:cNvSpPr>
            <a:spLocks noGrp="1"/>
          </p:cNvSpPr>
          <p:nvPr>
            <p:ph idx="1"/>
          </p:nvPr>
        </p:nvSpPr>
        <p:spPr>
          <a:xfrm>
            <a:off x="467544" y="1628800"/>
            <a:ext cx="8229600" cy="45259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6" name="Picture 3"/>
          <p:cNvPicPr>
            <a:picLocks noChangeAspect="1" noChangeArrowheads="1"/>
          </p:cNvPicPr>
          <p:nvPr userDrawn="1"/>
        </p:nvPicPr>
        <p:blipFill rotWithShape="1">
          <a:blip r:embed="rId2" cstate="print">
            <a:extLst>
              <a:ext uri="{28A0092B-C50C-407E-A947-70E740481C1C}">
                <a14:useLocalDpi xmlns="" xmlns:a14="http://schemas.microsoft.com/office/drawing/2010/main" val="0"/>
              </a:ext>
            </a:extLst>
          </a:blip>
          <a:srcRect l="48734" t="9867" r="6434" b="12912"/>
          <a:stretch/>
        </p:blipFill>
        <p:spPr bwMode="auto">
          <a:xfrm>
            <a:off x="382350" y="583512"/>
            <a:ext cx="654131" cy="57229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Rounded Rectangle 3"/>
          <p:cNvSpPr/>
          <p:nvPr userDrawn="1"/>
        </p:nvSpPr>
        <p:spPr>
          <a:xfrm>
            <a:off x="450590" y="1528217"/>
            <a:ext cx="8244916" cy="72008"/>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 xmlns:p14="http://schemas.microsoft.com/office/powerpoint/2010/main" val="2147214104"/>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Normal - No Logo">
    <p:spTree>
      <p:nvGrpSpPr>
        <p:cNvPr id="1" name=""/>
        <p:cNvGrpSpPr/>
        <p:nvPr/>
      </p:nvGrpSpPr>
      <p:grpSpPr>
        <a:xfrm>
          <a:off x="0" y="0"/>
          <a:ext cx="0" cy="0"/>
          <a:chOff x="0" y="0"/>
          <a:chExt cx="0" cy="0"/>
        </a:xfrm>
      </p:grpSpPr>
      <p:sp>
        <p:nvSpPr>
          <p:cNvPr id="2" name="Title 1"/>
          <p:cNvSpPr>
            <a:spLocks noGrp="1"/>
          </p:cNvSpPr>
          <p:nvPr>
            <p:ph type="title"/>
          </p:nvPr>
        </p:nvSpPr>
        <p:spPr>
          <a:xfrm>
            <a:off x="1115616" y="341784"/>
            <a:ext cx="7571183" cy="1143000"/>
          </a:xfrm>
        </p:spPr>
        <p:txBody>
          <a:bodyPr>
            <a:noAutofit/>
          </a:bodyPr>
          <a:lstStyle>
            <a:lvl1pPr algn="l">
              <a:defRPr sz="4400"/>
            </a:lvl1pPr>
          </a:lstStyle>
          <a:p>
            <a:r>
              <a:rPr lang="en-US" dirty="0"/>
              <a:t>Click to edit Master title style</a:t>
            </a:r>
            <a:endParaRPr lang="en-GB" dirty="0"/>
          </a:p>
        </p:txBody>
      </p:sp>
      <p:sp>
        <p:nvSpPr>
          <p:cNvPr id="3" name="Content Placeholder 2"/>
          <p:cNvSpPr>
            <a:spLocks noGrp="1"/>
          </p:cNvSpPr>
          <p:nvPr>
            <p:ph idx="1"/>
          </p:nvPr>
        </p:nvSpPr>
        <p:spPr>
          <a:xfrm>
            <a:off x="467544" y="1628800"/>
            <a:ext cx="8229600" cy="45259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Rounded Rectangle 3"/>
          <p:cNvSpPr/>
          <p:nvPr userDrawn="1"/>
        </p:nvSpPr>
        <p:spPr>
          <a:xfrm>
            <a:off x="450590" y="1528217"/>
            <a:ext cx="8244916" cy="72008"/>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3"/>
          <p:cNvPicPr>
            <a:picLocks noChangeAspect="1" noChangeArrowheads="1"/>
          </p:cNvPicPr>
          <p:nvPr userDrawn="1"/>
        </p:nvPicPr>
        <p:blipFill rotWithShape="1">
          <a:blip r:embed="rId2" cstate="print">
            <a:extLst>
              <a:ext uri="{28A0092B-C50C-407E-A947-70E740481C1C}">
                <a14:useLocalDpi xmlns="" xmlns:a14="http://schemas.microsoft.com/office/drawing/2010/main" val="0"/>
              </a:ext>
            </a:extLst>
          </a:blip>
          <a:srcRect l="48734" t="9867" r="6434" b="12912"/>
          <a:stretch/>
        </p:blipFill>
        <p:spPr bwMode="auto">
          <a:xfrm>
            <a:off x="382350" y="583512"/>
            <a:ext cx="654131" cy="57229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1605091640"/>
      </p:ext>
    </p:extLst>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E5E23209-2F63-47F5-9577-B0D353C993BA}" type="datetimeFigureOut">
              <a:rPr lang="en-GB" smtClean="0"/>
              <a:pPr/>
              <a:t>09/05/2017</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4061AFB-C4EB-4228-A39A-4997A281EDC6}" type="slidenum">
              <a:rPr lang="en-GB" smtClean="0"/>
              <a:pPr/>
              <a:t>‹#›</a:t>
            </a:fld>
            <a:endParaRPr lang="en-GB"/>
          </a:p>
        </p:txBody>
      </p:sp>
    </p:spTree>
    <p:extLst>
      <p:ext uri="{BB962C8B-B14F-4D97-AF65-F5344CB8AC3E}">
        <p14:creationId xmlns="" xmlns:p14="http://schemas.microsoft.com/office/powerpoint/2010/main" val="3913683263"/>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E5E23209-2F63-47F5-9577-B0D353C993BA}" type="datetimeFigureOut">
              <a:rPr lang="en-GB" smtClean="0"/>
              <a:pPr/>
              <a:t>09/05/2017</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4061AFB-C4EB-4228-A39A-4997A281EDC6}" type="slidenum">
              <a:rPr lang="en-GB" smtClean="0"/>
              <a:pPr/>
              <a:t>‹#›</a:t>
            </a:fld>
            <a:endParaRPr lang="en-GB"/>
          </a:p>
        </p:txBody>
      </p:sp>
    </p:spTree>
    <p:extLst>
      <p:ext uri="{BB962C8B-B14F-4D97-AF65-F5344CB8AC3E}">
        <p14:creationId xmlns="" xmlns:p14="http://schemas.microsoft.com/office/powerpoint/2010/main" val="1096236451"/>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5E23209-2F63-47F5-9577-B0D353C993BA}" type="datetimeFigureOut">
              <a:rPr lang="en-GB" smtClean="0"/>
              <a:pPr/>
              <a:t>09/05/2017</a:t>
            </a:fld>
            <a:endParaRPr lang="en-GB"/>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GB"/>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14061AFB-C4EB-4228-A39A-4997A281EDC6}" type="slidenum">
              <a:rPr lang="en-GB" smtClean="0"/>
              <a:pPr/>
              <a:t>‹#›</a:t>
            </a:fld>
            <a:endParaRPr lang="en-GB"/>
          </a:p>
        </p:txBody>
      </p:sp>
    </p:spTree>
    <p:extLst>
      <p:ext uri="{BB962C8B-B14F-4D97-AF65-F5344CB8AC3E}">
        <p14:creationId xmlns="" xmlns:p14="http://schemas.microsoft.com/office/powerpoint/2010/main" val="3427700566"/>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41784"/>
            <a:ext cx="8229600" cy="1143000"/>
          </a:xfrm>
        </p:spPr>
        <p:txBody>
          <a:bodyPr/>
          <a:lstStyle/>
          <a:p>
            <a:r>
              <a:rPr lang="en-US" dirty="0"/>
              <a:t>Click to edit Master title style</a:t>
            </a:r>
            <a:endParaRPr lang="en-GB"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E5E23209-2F63-47F5-9577-B0D353C993BA}" type="datetimeFigureOut">
              <a:rPr lang="en-GB" smtClean="0"/>
              <a:pPr/>
              <a:t>09/05/2017</a:t>
            </a:fld>
            <a:endParaRPr lang="en-GB"/>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GB"/>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14061AFB-C4EB-4228-A39A-4997A281EDC6}" type="slidenum">
              <a:rPr lang="en-GB" smtClean="0"/>
              <a:pPr/>
              <a:t>‹#›</a:t>
            </a:fld>
            <a:endParaRPr lang="en-GB"/>
          </a:p>
        </p:txBody>
      </p:sp>
      <p:cxnSp>
        <p:nvCxnSpPr>
          <p:cNvPr id="6" name="Straight Connector 5"/>
          <p:cNvCxnSpPr/>
          <p:nvPr userDrawn="1"/>
        </p:nvCxnSpPr>
        <p:spPr>
          <a:xfrm>
            <a:off x="467544" y="1484784"/>
            <a:ext cx="8280920" cy="0"/>
          </a:xfrm>
          <a:prstGeom prst="line">
            <a:avLst/>
          </a:prstGeom>
          <a:ln w="19050"/>
        </p:spPr>
        <p:style>
          <a:lnRef idx="1">
            <a:schemeClr val="accent2"/>
          </a:lnRef>
          <a:fillRef idx="0">
            <a:schemeClr val="accent2"/>
          </a:fillRef>
          <a:effectRef idx="0">
            <a:schemeClr val="accent2"/>
          </a:effectRef>
          <a:fontRef idx="minor">
            <a:schemeClr val="tx1"/>
          </a:fontRef>
        </p:style>
      </p:cxnSp>
      <p:pic>
        <p:nvPicPr>
          <p:cNvPr id="10" name="Picture 2"/>
          <p:cNvPicPr>
            <a:picLocks noChangeAspect="1" noChangeArrowheads="1"/>
          </p:cNvPicPr>
          <p:nvPr userDrawn="1"/>
        </p:nvPicPr>
        <p:blipFill rotWithShape="1">
          <a:blip r:embed="rId2" cstate="print">
            <a:extLst>
              <a:ext uri="{28A0092B-C50C-407E-A947-70E740481C1C}">
                <a14:useLocalDpi xmlns="" xmlns:a14="http://schemas.microsoft.com/office/drawing/2010/main" val="0"/>
              </a:ext>
            </a:extLst>
          </a:blip>
          <a:srcRect l="-1" r="48528"/>
          <a:stretch/>
        </p:blipFill>
        <p:spPr bwMode="auto">
          <a:xfrm>
            <a:off x="8388424" y="188640"/>
            <a:ext cx="591737" cy="55170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758105901"/>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E5E23209-2F63-47F5-9577-B0D353C993BA}" type="datetimeFigureOut">
              <a:rPr lang="en-GB" smtClean="0"/>
              <a:pPr/>
              <a:t>09/05/2017</a:t>
            </a:fld>
            <a:endParaRPr lang="en-GB"/>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GB"/>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14061AFB-C4EB-4228-A39A-4997A281EDC6}" type="slidenum">
              <a:rPr lang="en-GB" smtClean="0"/>
              <a:pPr/>
              <a:t>‹#›</a:t>
            </a:fld>
            <a:endParaRPr lang="en-GB"/>
          </a:p>
        </p:txBody>
      </p:sp>
    </p:spTree>
    <p:extLst>
      <p:ext uri="{BB962C8B-B14F-4D97-AF65-F5344CB8AC3E}">
        <p14:creationId xmlns="" xmlns:p14="http://schemas.microsoft.com/office/powerpoint/2010/main" val="2961000654"/>
      </p:ext>
    </p:extLst>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E5E23209-2F63-47F5-9577-B0D353C993BA}" type="datetimeFigureOut">
              <a:rPr lang="en-GB" smtClean="0"/>
              <a:pPr/>
              <a:t>09/05/2017</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4061AFB-C4EB-4228-A39A-4997A281EDC6}" type="slidenum">
              <a:rPr lang="en-GB" smtClean="0"/>
              <a:pPr/>
              <a:t>‹#›</a:t>
            </a:fld>
            <a:endParaRPr lang="en-GB"/>
          </a:p>
        </p:txBody>
      </p:sp>
    </p:spTree>
    <p:extLst>
      <p:ext uri="{BB962C8B-B14F-4D97-AF65-F5344CB8AC3E}">
        <p14:creationId xmlns="" xmlns:p14="http://schemas.microsoft.com/office/powerpoint/2010/main" val="64776409"/>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 xmlns:p14="http://schemas.microsoft.com/office/powerpoint/2010/main" val="5939383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ransition spd="med">
    <p:fade/>
  </p:transition>
  <p:txStyles>
    <p:titleStyle>
      <a:lvl1pPr algn="ctr" defTabSz="914400" rtl="0" eaLnBrk="1" latinLnBrk="0" hangingPunct="1">
        <a:spcBef>
          <a:spcPct val="0"/>
        </a:spcBef>
        <a:buNone/>
        <a:defRPr sz="4800" b="1"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bit.ly/SkillsRoute"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jpeg"/><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jpeg"/><Relationship Id="rId4" Type="http://schemas.openxmlformats.org/officeDocument/2006/relationships/image" Target="../media/image5.png"/><Relationship Id="rId9" Type="http://schemas.openxmlformats.org/officeDocument/2006/relationships/image" Target="../media/image10.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76672"/>
            <a:ext cx="8229600" cy="4525963"/>
          </a:xfrm>
        </p:spPr>
        <p:txBody>
          <a:bodyPr/>
          <a:lstStyle/>
          <a:p>
            <a:pPr marL="0" indent="0" algn="ctr">
              <a:buNone/>
            </a:pPr>
            <a:r>
              <a:rPr lang="en-GB" sz="5400" b="1" dirty="0">
                <a:latin typeface="Arial" charset="0"/>
                <a:ea typeface="Arial" charset="0"/>
                <a:cs typeface="Arial" charset="0"/>
              </a:rPr>
              <a:t>What are your 3 favourite subjects </a:t>
            </a:r>
          </a:p>
          <a:p>
            <a:pPr marL="0" indent="0" algn="ctr">
              <a:buNone/>
            </a:pPr>
            <a:r>
              <a:rPr lang="en-GB" sz="5400" b="1" dirty="0">
                <a:latin typeface="Arial" charset="0"/>
                <a:ea typeface="Arial" charset="0"/>
                <a:cs typeface="Arial" charset="0"/>
              </a:rPr>
              <a:t>and </a:t>
            </a:r>
          </a:p>
          <a:p>
            <a:pPr marL="0" indent="0" algn="ctr">
              <a:buNone/>
            </a:pPr>
            <a:r>
              <a:rPr lang="en-GB" sz="5400" b="1" dirty="0">
                <a:latin typeface="Arial" charset="0"/>
                <a:ea typeface="Arial" charset="0"/>
                <a:cs typeface="Arial" charset="0"/>
              </a:rPr>
              <a:t>why do you like them?</a:t>
            </a:r>
          </a:p>
          <a:p>
            <a:pPr marL="0" indent="0">
              <a:buNone/>
            </a:pPr>
            <a:endParaRPr lang="en-US" b="1" dirty="0">
              <a:latin typeface="Arial" charset="0"/>
              <a:ea typeface="Arial" charset="0"/>
              <a:cs typeface="Arial" charset="0"/>
            </a:endParaRPr>
          </a:p>
        </p:txBody>
      </p:sp>
      <p:pic>
        <p:nvPicPr>
          <p:cNvPr id="4" name="Picture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3779912" y="5517160"/>
            <a:ext cx="1634728" cy="2376336"/>
          </a:xfrm>
          <a:prstGeom prst="rect">
            <a:avLst/>
          </a:prstGeom>
        </p:spPr>
      </p:pic>
    </p:spTree>
    <p:extLst>
      <p:ext uri="{BB962C8B-B14F-4D97-AF65-F5344CB8AC3E}">
        <p14:creationId xmlns="" xmlns:p14="http://schemas.microsoft.com/office/powerpoint/2010/main" val="1269907567"/>
      </p:ext>
    </p:extLst>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341784"/>
            <a:ext cx="8028384" cy="1143000"/>
          </a:xfrm>
        </p:spPr>
        <p:txBody>
          <a:bodyPr/>
          <a:lstStyle/>
          <a:p>
            <a:r>
              <a:rPr lang="en-US" dirty="0">
                <a:latin typeface="Arial" charset="0"/>
                <a:ea typeface="Arial" charset="0"/>
                <a:cs typeface="Arial" charset="0"/>
              </a:rPr>
              <a:t>What happens after GCSEs?</a:t>
            </a:r>
          </a:p>
        </p:txBody>
      </p:sp>
      <p:sp>
        <p:nvSpPr>
          <p:cNvPr id="4" name="Rounded Rectangle 3"/>
          <p:cNvSpPr/>
          <p:nvPr/>
        </p:nvSpPr>
        <p:spPr>
          <a:xfrm>
            <a:off x="395536" y="3068960"/>
            <a:ext cx="1872208" cy="864096"/>
          </a:xfrm>
          <a:prstGeom prst="roundRect">
            <a:avLst/>
          </a:prstGeom>
          <a:solidFill>
            <a:srgbClr val="E72E68"/>
          </a:solidFill>
          <a:ln>
            <a:solidFill>
              <a:srgbClr val="E72E68"/>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a:solidFill>
                  <a:srgbClr val="FFFFFF"/>
                </a:solidFill>
                <a:latin typeface="Arial" charset="0"/>
                <a:ea typeface="Arial" charset="0"/>
                <a:cs typeface="Arial" charset="0"/>
              </a:rPr>
              <a:t>GCSEs</a:t>
            </a:r>
          </a:p>
        </p:txBody>
      </p:sp>
      <p:sp>
        <p:nvSpPr>
          <p:cNvPr id="5" name="Rounded Rectangle 4"/>
          <p:cNvSpPr/>
          <p:nvPr/>
        </p:nvSpPr>
        <p:spPr>
          <a:xfrm>
            <a:off x="395536" y="4149080"/>
            <a:ext cx="1872208" cy="864096"/>
          </a:xfrm>
          <a:prstGeom prst="roundRect">
            <a:avLst/>
          </a:prstGeom>
          <a:solidFill>
            <a:srgbClr val="E72E68"/>
          </a:solidFill>
          <a:ln>
            <a:solidFill>
              <a:srgbClr val="E72E68"/>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a:solidFill>
                  <a:srgbClr val="FFFFFF"/>
                </a:solidFill>
                <a:latin typeface="Arial" charset="0"/>
                <a:ea typeface="Arial" charset="0"/>
                <a:cs typeface="Arial" charset="0"/>
              </a:rPr>
              <a:t>BTEC</a:t>
            </a:r>
          </a:p>
        </p:txBody>
      </p:sp>
      <p:sp>
        <p:nvSpPr>
          <p:cNvPr id="6" name="Rounded Rectangle 5"/>
          <p:cNvSpPr/>
          <p:nvPr/>
        </p:nvSpPr>
        <p:spPr>
          <a:xfrm>
            <a:off x="3347864" y="2636912"/>
            <a:ext cx="1872208" cy="864096"/>
          </a:xfrm>
          <a:prstGeom prst="roundRect">
            <a:avLst/>
          </a:prstGeom>
          <a:solidFill>
            <a:srgbClr val="D9D9D9"/>
          </a:solidFill>
          <a:ln>
            <a:solidFill>
              <a:srgbClr val="7F7F7F"/>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solidFill>
                  <a:srgbClr val="7F7F7F"/>
                </a:solidFill>
                <a:latin typeface="Arial" charset="0"/>
                <a:ea typeface="Arial" charset="0"/>
                <a:cs typeface="Arial" charset="0"/>
              </a:rPr>
              <a:t>A Levels</a:t>
            </a:r>
          </a:p>
        </p:txBody>
      </p:sp>
      <p:sp>
        <p:nvSpPr>
          <p:cNvPr id="7" name="Rounded Rectangle 6"/>
          <p:cNvSpPr/>
          <p:nvPr/>
        </p:nvSpPr>
        <p:spPr>
          <a:xfrm>
            <a:off x="3347864" y="3717032"/>
            <a:ext cx="1872208" cy="864096"/>
          </a:xfrm>
          <a:prstGeom prst="roundRect">
            <a:avLst/>
          </a:prstGeom>
          <a:solidFill>
            <a:schemeClr val="bg1">
              <a:lumMod val="85000"/>
            </a:schemeClr>
          </a:solid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bg1">
                    <a:lumMod val="50000"/>
                  </a:schemeClr>
                </a:solidFill>
                <a:latin typeface="Arial" charset="0"/>
                <a:ea typeface="Arial" charset="0"/>
                <a:cs typeface="Arial" charset="0"/>
              </a:rPr>
              <a:t>Apprenticeships</a:t>
            </a:r>
          </a:p>
        </p:txBody>
      </p:sp>
      <p:sp>
        <p:nvSpPr>
          <p:cNvPr id="8" name="Rounded Rectangle 7"/>
          <p:cNvSpPr/>
          <p:nvPr/>
        </p:nvSpPr>
        <p:spPr>
          <a:xfrm>
            <a:off x="3347864" y="4869160"/>
            <a:ext cx="1872208" cy="864096"/>
          </a:xfrm>
          <a:prstGeom prst="roundRect">
            <a:avLst/>
          </a:prstGeom>
          <a:solidFill>
            <a:srgbClr val="E72E68"/>
          </a:solidFill>
          <a:ln>
            <a:solidFill>
              <a:srgbClr val="E72E68"/>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solidFill>
                  <a:srgbClr val="FFFFFF"/>
                </a:solidFill>
                <a:latin typeface="Arial" charset="0"/>
                <a:ea typeface="Arial" charset="0"/>
                <a:cs typeface="Arial" charset="0"/>
              </a:rPr>
              <a:t>Vocational Courses</a:t>
            </a:r>
          </a:p>
        </p:txBody>
      </p:sp>
      <p:sp>
        <p:nvSpPr>
          <p:cNvPr id="10" name="Rounded Rectangle 9"/>
          <p:cNvSpPr/>
          <p:nvPr/>
        </p:nvSpPr>
        <p:spPr>
          <a:xfrm>
            <a:off x="6300192" y="2636912"/>
            <a:ext cx="2592288" cy="864096"/>
          </a:xfrm>
          <a:prstGeom prst="roundRect">
            <a:avLst/>
          </a:prstGeom>
          <a:solidFill>
            <a:srgbClr val="D9D9D9"/>
          </a:solidFill>
          <a:ln>
            <a:solidFill>
              <a:srgbClr val="7F7F7F"/>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solidFill>
                  <a:srgbClr val="7F7F7F"/>
                </a:solidFill>
                <a:latin typeface="Arial" charset="0"/>
                <a:ea typeface="Arial" charset="0"/>
                <a:cs typeface="Arial" charset="0"/>
              </a:rPr>
              <a:t>University or work</a:t>
            </a:r>
          </a:p>
        </p:txBody>
      </p:sp>
      <p:sp>
        <p:nvSpPr>
          <p:cNvPr id="11" name="Rounded Rectangle 10"/>
          <p:cNvSpPr/>
          <p:nvPr/>
        </p:nvSpPr>
        <p:spPr>
          <a:xfrm>
            <a:off x="6300192" y="3717032"/>
            <a:ext cx="2592288" cy="864096"/>
          </a:xfrm>
          <a:prstGeom prst="roundRect">
            <a:avLst/>
          </a:prstGeom>
          <a:solidFill>
            <a:schemeClr val="bg1">
              <a:lumMod val="85000"/>
            </a:schemeClr>
          </a:solid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solidFill>
                  <a:schemeClr val="bg1">
                    <a:lumMod val="50000"/>
                  </a:schemeClr>
                </a:solidFill>
                <a:latin typeface="Arial" charset="0"/>
                <a:ea typeface="Arial" charset="0"/>
                <a:cs typeface="Arial" charset="0"/>
              </a:rPr>
              <a:t>Work or Higher Apprenticeship</a:t>
            </a:r>
          </a:p>
        </p:txBody>
      </p:sp>
      <p:sp>
        <p:nvSpPr>
          <p:cNvPr id="12" name="Rounded Rectangle 11"/>
          <p:cNvSpPr/>
          <p:nvPr/>
        </p:nvSpPr>
        <p:spPr>
          <a:xfrm>
            <a:off x="6300192" y="4869160"/>
            <a:ext cx="2592288" cy="864096"/>
          </a:xfrm>
          <a:prstGeom prst="roundRect">
            <a:avLst/>
          </a:prstGeom>
          <a:solidFill>
            <a:srgbClr val="FFFFFF"/>
          </a:solidFill>
          <a:ln>
            <a:solidFill>
              <a:srgbClr val="E72E68"/>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solidFill>
                  <a:srgbClr val="E72E68"/>
                </a:solidFill>
                <a:latin typeface="Arial" charset="0"/>
                <a:ea typeface="Arial" charset="0"/>
                <a:cs typeface="Arial" charset="0"/>
              </a:rPr>
              <a:t>Work or university</a:t>
            </a:r>
          </a:p>
        </p:txBody>
      </p:sp>
      <p:cxnSp>
        <p:nvCxnSpPr>
          <p:cNvPr id="14" name="Straight Arrow Connector 13"/>
          <p:cNvCxnSpPr/>
          <p:nvPr/>
        </p:nvCxnSpPr>
        <p:spPr>
          <a:xfrm flipV="1">
            <a:off x="2483768" y="2924944"/>
            <a:ext cx="648072" cy="1008112"/>
          </a:xfrm>
          <a:prstGeom prst="straightConnector1">
            <a:avLst/>
          </a:prstGeom>
          <a:ln w="57150" cmpd="sng">
            <a:solidFill>
              <a:srgbClr val="7F7F7F"/>
            </a:solidFill>
            <a:tailEnd type="arrow"/>
          </a:ln>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p:nvPr/>
        </p:nvCxnSpPr>
        <p:spPr>
          <a:xfrm>
            <a:off x="2411760" y="4149080"/>
            <a:ext cx="792088" cy="0"/>
          </a:xfrm>
          <a:prstGeom prst="straightConnector1">
            <a:avLst/>
          </a:prstGeom>
          <a:ln w="57150" cmpd="sng">
            <a:solidFill>
              <a:schemeClr val="bg1">
                <a:lumMod val="50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p:nvPr/>
        </p:nvCxnSpPr>
        <p:spPr>
          <a:xfrm>
            <a:off x="2483768" y="4365104"/>
            <a:ext cx="648072" cy="1008112"/>
          </a:xfrm>
          <a:prstGeom prst="straightConnector1">
            <a:avLst/>
          </a:prstGeom>
          <a:ln w="57150" cmpd="sng">
            <a:solidFill>
              <a:srgbClr val="E72E68"/>
            </a:solidFill>
            <a:tailEnd type="arrow"/>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p:nvPr/>
        </p:nvCxnSpPr>
        <p:spPr>
          <a:xfrm>
            <a:off x="5364088" y="3068960"/>
            <a:ext cx="792088" cy="0"/>
          </a:xfrm>
          <a:prstGeom prst="straightConnector1">
            <a:avLst/>
          </a:prstGeom>
          <a:ln w="57150" cmpd="sng">
            <a:solidFill>
              <a:srgbClr val="7F7F7F"/>
            </a:solidFill>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a:off x="5364088" y="4149080"/>
            <a:ext cx="792088" cy="0"/>
          </a:xfrm>
          <a:prstGeom prst="straightConnector1">
            <a:avLst/>
          </a:prstGeom>
          <a:ln w="57150" cmpd="sng">
            <a:solidFill>
              <a:schemeClr val="bg1">
                <a:lumMod val="50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p:nvPr/>
        </p:nvCxnSpPr>
        <p:spPr>
          <a:xfrm>
            <a:off x="5364088" y="5373216"/>
            <a:ext cx="792088" cy="0"/>
          </a:xfrm>
          <a:prstGeom prst="straightConnector1">
            <a:avLst/>
          </a:prstGeom>
          <a:ln w="57150" cmpd="sng">
            <a:solidFill>
              <a:srgbClr val="E72E68"/>
            </a:solidFill>
            <a:tailEnd type="arrow"/>
          </a:ln>
        </p:spPr>
        <p:style>
          <a:lnRef idx="2">
            <a:schemeClr val="accent1"/>
          </a:lnRef>
          <a:fillRef idx="0">
            <a:schemeClr val="accent1"/>
          </a:fillRef>
          <a:effectRef idx="1">
            <a:schemeClr val="accent1"/>
          </a:effectRef>
          <a:fontRef idx="minor">
            <a:schemeClr val="tx1"/>
          </a:fontRef>
        </p:style>
      </p:cxnSp>
      <p:sp>
        <p:nvSpPr>
          <p:cNvPr id="24" name="TextBox 23"/>
          <p:cNvSpPr txBox="1"/>
          <p:nvPr/>
        </p:nvSpPr>
        <p:spPr>
          <a:xfrm>
            <a:off x="395536" y="1713002"/>
            <a:ext cx="1872208" cy="400110"/>
          </a:xfrm>
          <a:prstGeom prst="rect">
            <a:avLst/>
          </a:prstGeom>
          <a:noFill/>
        </p:spPr>
        <p:txBody>
          <a:bodyPr wrap="square" rtlCol="0">
            <a:spAutoFit/>
          </a:bodyPr>
          <a:lstStyle/>
          <a:p>
            <a:pPr algn="ctr"/>
            <a:r>
              <a:rPr lang="en-US" sz="2000" dirty="0">
                <a:latin typeface="Arial" charset="0"/>
                <a:ea typeface="Arial" charset="0"/>
                <a:cs typeface="Arial" charset="0"/>
              </a:rPr>
              <a:t>Year 10/11</a:t>
            </a:r>
          </a:p>
        </p:txBody>
      </p:sp>
      <p:sp>
        <p:nvSpPr>
          <p:cNvPr id="25" name="TextBox 24"/>
          <p:cNvSpPr txBox="1"/>
          <p:nvPr/>
        </p:nvSpPr>
        <p:spPr>
          <a:xfrm>
            <a:off x="3349767" y="1713002"/>
            <a:ext cx="1870305" cy="400110"/>
          </a:xfrm>
          <a:prstGeom prst="rect">
            <a:avLst/>
          </a:prstGeom>
          <a:noFill/>
        </p:spPr>
        <p:txBody>
          <a:bodyPr wrap="square" rtlCol="0">
            <a:spAutoFit/>
          </a:bodyPr>
          <a:lstStyle/>
          <a:p>
            <a:pPr algn="ctr"/>
            <a:r>
              <a:rPr lang="en-US" sz="2000" dirty="0">
                <a:latin typeface="Arial" charset="0"/>
                <a:ea typeface="Arial" charset="0"/>
                <a:cs typeface="Arial" charset="0"/>
              </a:rPr>
              <a:t>Year 12/13</a:t>
            </a:r>
          </a:p>
        </p:txBody>
      </p:sp>
      <p:sp>
        <p:nvSpPr>
          <p:cNvPr id="26" name="TextBox 25"/>
          <p:cNvSpPr txBox="1"/>
          <p:nvPr/>
        </p:nvSpPr>
        <p:spPr>
          <a:xfrm>
            <a:off x="6345677" y="1713002"/>
            <a:ext cx="1851789" cy="707886"/>
          </a:xfrm>
          <a:prstGeom prst="rect">
            <a:avLst/>
          </a:prstGeom>
          <a:noFill/>
        </p:spPr>
        <p:txBody>
          <a:bodyPr wrap="none" rtlCol="0">
            <a:spAutoFit/>
          </a:bodyPr>
          <a:lstStyle/>
          <a:p>
            <a:pPr algn="ctr"/>
            <a:r>
              <a:rPr lang="en-US" sz="2000" dirty="0">
                <a:latin typeface="Arial" charset="0"/>
                <a:ea typeface="Arial" charset="0"/>
                <a:cs typeface="Arial" charset="0"/>
              </a:rPr>
              <a:t>After school or</a:t>
            </a:r>
          </a:p>
          <a:p>
            <a:pPr algn="ctr"/>
            <a:r>
              <a:rPr lang="en-US" sz="2000" dirty="0">
                <a:latin typeface="Arial" charset="0"/>
                <a:ea typeface="Arial" charset="0"/>
                <a:cs typeface="Arial" charset="0"/>
              </a:rPr>
              <a:t>college</a:t>
            </a:r>
          </a:p>
        </p:txBody>
      </p:sp>
    </p:spTree>
    <p:extLst>
      <p:ext uri="{BB962C8B-B14F-4D97-AF65-F5344CB8AC3E}">
        <p14:creationId xmlns="" xmlns:p14="http://schemas.microsoft.com/office/powerpoint/2010/main" val="1707499951"/>
      </p:ext>
    </p:extLst>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charset="0"/>
                <a:ea typeface="Arial" charset="0"/>
                <a:cs typeface="Arial" charset="0"/>
              </a:rPr>
              <a:t>Skills Route </a:t>
            </a:r>
            <a:r>
              <a:rPr lang="en-GB" dirty="0" smtClean="0">
                <a:latin typeface="Arial" charset="0"/>
                <a:ea typeface="Arial" charset="0"/>
                <a:cs typeface="Arial" charset="0"/>
              </a:rPr>
              <a:t>PLAN</a:t>
            </a:r>
            <a:endParaRPr lang="en-US" dirty="0">
              <a:latin typeface="Arial" charset="0"/>
              <a:ea typeface="Arial" charset="0"/>
              <a:cs typeface="Arial" charset="0"/>
            </a:endParaRPr>
          </a:p>
        </p:txBody>
      </p:sp>
      <p:sp>
        <p:nvSpPr>
          <p:cNvPr id="3" name="Content Placeholder 2"/>
          <p:cNvSpPr>
            <a:spLocks noGrp="1"/>
          </p:cNvSpPr>
          <p:nvPr>
            <p:ph idx="1"/>
          </p:nvPr>
        </p:nvSpPr>
        <p:spPr>
          <a:xfrm>
            <a:off x="467544" y="1669630"/>
            <a:ext cx="8496944" cy="967282"/>
          </a:xfrm>
        </p:spPr>
        <p:txBody>
          <a:bodyPr>
            <a:noAutofit/>
          </a:bodyPr>
          <a:lstStyle/>
          <a:p>
            <a:pPr marL="0" indent="0">
              <a:buNone/>
            </a:pPr>
            <a:r>
              <a:rPr lang="en-GB" sz="2600" dirty="0">
                <a:latin typeface="Arial" charset="0"/>
                <a:ea typeface="Arial" charset="0"/>
                <a:cs typeface="Arial" charset="0"/>
              </a:rPr>
              <a:t>Helping you to decide which subjects and courses are best suited to your interests, abilities + priorities.</a:t>
            </a:r>
            <a:endParaRPr lang="en-US" sz="2600" dirty="0">
              <a:latin typeface="Arial" charset="0"/>
              <a:ea typeface="Arial" charset="0"/>
              <a:cs typeface="Arial" charset="0"/>
            </a:endParaRPr>
          </a:p>
        </p:txBody>
      </p:sp>
      <p:sp>
        <p:nvSpPr>
          <p:cNvPr id="4" name="Rounded Rectangle 3"/>
          <p:cNvSpPr/>
          <p:nvPr/>
        </p:nvSpPr>
        <p:spPr>
          <a:xfrm>
            <a:off x="755576" y="2780928"/>
            <a:ext cx="7848872" cy="64807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latin typeface="Arial" charset="0"/>
                <a:ea typeface="Arial" charset="0"/>
                <a:cs typeface="Arial" charset="0"/>
              </a:rPr>
              <a:t>Input</a:t>
            </a:r>
            <a:r>
              <a:rPr lang="en-US" sz="2000" dirty="0">
                <a:latin typeface="Arial" charset="0"/>
                <a:ea typeface="Arial" charset="0"/>
                <a:cs typeface="Arial" charset="0"/>
              </a:rPr>
              <a:t> your GCSEs, grades, preferences and goals</a:t>
            </a:r>
          </a:p>
        </p:txBody>
      </p:sp>
      <p:sp>
        <p:nvSpPr>
          <p:cNvPr id="5" name="Rounded Rectangle 4"/>
          <p:cNvSpPr/>
          <p:nvPr/>
        </p:nvSpPr>
        <p:spPr>
          <a:xfrm>
            <a:off x="770767" y="3624386"/>
            <a:ext cx="7848872" cy="64807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latin typeface="Arial" charset="0"/>
                <a:ea typeface="Arial" charset="0"/>
                <a:cs typeface="Arial" charset="0"/>
              </a:rPr>
              <a:t>Learn about </a:t>
            </a:r>
            <a:r>
              <a:rPr lang="en-US" sz="2000" dirty="0">
                <a:latin typeface="Arial" charset="0"/>
                <a:ea typeface="Arial" charset="0"/>
                <a:cs typeface="Arial" charset="0"/>
              </a:rPr>
              <a:t>different course types and subjects</a:t>
            </a:r>
          </a:p>
        </p:txBody>
      </p:sp>
      <p:sp>
        <p:nvSpPr>
          <p:cNvPr id="6" name="Rounded Rectangle 5"/>
          <p:cNvSpPr/>
          <p:nvPr/>
        </p:nvSpPr>
        <p:spPr>
          <a:xfrm>
            <a:off x="2843808" y="4437112"/>
            <a:ext cx="3744416" cy="115212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dirty="0">
                <a:latin typeface="Arial" charset="0"/>
                <a:ea typeface="Arial" charset="0"/>
                <a:cs typeface="Arial" charset="0"/>
              </a:rPr>
              <a:t>Explore suggested courses and subjects</a:t>
            </a:r>
          </a:p>
        </p:txBody>
      </p:sp>
      <p:sp>
        <p:nvSpPr>
          <p:cNvPr id="8" name="Rounded Rectangle 7"/>
          <p:cNvSpPr/>
          <p:nvPr/>
        </p:nvSpPr>
        <p:spPr>
          <a:xfrm>
            <a:off x="755576" y="5774085"/>
            <a:ext cx="7848872" cy="64807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b="1" dirty="0">
                <a:latin typeface="Arial" charset="0"/>
                <a:ea typeface="Arial" charset="0"/>
                <a:cs typeface="Arial" charset="0"/>
              </a:rPr>
              <a:t>Record your thoughts</a:t>
            </a:r>
            <a:endParaRPr lang="en-US" dirty="0">
              <a:latin typeface="Arial" charset="0"/>
              <a:ea typeface="Arial" charset="0"/>
              <a:cs typeface="Arial" charset="0"/>
            </a:endParaRPr>
          </a:p>
        </p:txBody>
      </p:sp>
    </p:spTree>
    <p:extLst>
      <p:ext uri="{BB962C8B-B14F-4D97-AF65-F5344CB8AC3E}">
        <p14:creationId xmlns="" xmlns:p14="http://schemas.microsoft.com/office/powerpoint/2010/main" val="397161259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endParaRPr lang="en-US" dirty="0">
              <a:latin typeface="Arial" charset="0"/>
              <a:ea typeface="Arial" charset="0"/>
              <a:cs typeface="Arial" charset="0"/>
            </a:endParaRPr>
          </a:p>
        </p:txBody>
      </p:sp>
      <p:sp>
        <p:nvSpPr>
          <p:cNvPr id="3" name="Content Placeholder 2"/>
          <p:cNvSpPr>
            <a:spLocks noGrp="1"/>
          </p:cNvSpPr>
          <p:nvPr>
            <p:ph idx="1"/>
          </p:nvPr>
        </p:nvSpPr>
        <p:spPr/>
        <p:txBody>
          <a:bodyPr/>
          <a:lstStyle/>
          <a:p>
            <a:pPr marL="0" indent="0" algn="ctr">
              <a:buNone/>
            </a:pPr>
            <a:endParaRPr lang="en-GB" b="1" dirty="0">
              <a:solidFill>
                <a:schemeClr val="accent1"/>
              </a:solidFill>
              <a:latin typeface="Arial" charset="0"/>
              <a:ea typeface="Arial" charset="0"/>
              <a:cs typeface="Arial" charset="0"/>
            </a:endParaRPr>
          </a:p>
          <a:p>
            <a:pPr marL="0" indent="0" algn="ctr">
              <a:buNone/>
            </a:pPr>
            <a:r>
              <a:rPr lang="en-US" sz="4400" b="1" dirty="0">
                <a:solidFill>
                  <a:schemeClr val="accent1"/>
                </a:solidFill>
                <a:latin typeface="Arial" charset="0"/>
                <a:ea typeface="Arial" charset="0"/>
                <a:cs typeface="Arial" charset="0"/>
              </a:rPr>
              <a:t>Share your feedback:</a:t>
            </a:r>
          </a:p>
          <a:p>
            <a:pPr marL="0" indent="0" algn="ctr">
              <a:buNone/>
            </a:pPr>
            <a:endParaRPr lang="en-US" dirty="0">
              <a:latin typeface="Arial" charset="0"/>
              <a:ea typeface="Arial" charset="0"/>
              <a:cs typeface="Arial" charset="0"/>
            </a:endParaRPr>
          </a:p>
          <a:p>
            <a:pPr algn="ctr">
              <a:buNone/>
            </a:pPr>
            <a:r>
              <a:rPr lang="en-GB" sz="4800" u="sng" dirty="0" smtClean="0">
                <a:hlinkClick r:id="rId3"/>
              </a:rPr>
              <a:t>http</a:t>
            </a:r>
            <a:r>
              <a:rPr lang="en-GB" sz="4800" u="sng" dirty="0" smtClean="0">
                <a:hlinkClick r:id="rId3"/>
              </a:rPr>
              <a:t>://bit.ly/SkillsRoute</a:t>
            </a:r>
            <a:endParaRPr lang="en-GB" sz="4800" dirty="0" smtClean="0"/>
          </a:p>
          <a:p>
            <a:pPr marL="0" indent="0" algn="ctr">
              <a:buNone/>
            </a:pPr>
            <a:r>
              <a:rPr lang="en-US" sz="4800" dirty="0" smtClean="0">
                <a:latin typeface="Arial" charset="0"/>
                <a:ea typeface="Arial" charset="0"/>
                <a:cs typeface="Arial" charset="0"/>
              </a:rPr>
              <a:t> </a:t>
            </a:r>
            <a:endParaRPr lang="en-US" sz="4800" dirty="0">
              <a:latin typeface="Arial" charset="0"/>
              <a:ea typeface="Arial" charset="0"/>
              <a:cs typeface="Arial" charset="0"/>
            </a:endParaRPr>
          </a:p>
        </p:txBody>
      </p:sp>
    </p:spTree>
    <p:extLst>
      <p:ext uri="{BB962C8B-B14F-4D97-AF65-F5344CB8AC3E}">
        <p14:creationId xmlns="" xmlns:p14="http://schemas.microsoft.com/office/powerpoint/2010/main" val="1769345505"/>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charset="0"/>
                <a:ea typeface="Arial" charset="0"/>
                <a:cs typeface="Arial" charset="0"/>
              </a:rPr>
              <a:t>Record what you learnt</a:t>
            </a:r>
            <a:endParaRPr lang="en-US" dirty="0">
              <a:latin typeface="Arial" charset="0"/>
              <a:ea typeface="Arial" charset="0"/>
              <a:cs typeface="Arial" charset="0"/>
            </a:endParaRPr>
          </a:p>
        </p:txBody>
      </p:sp>
      <p:pic>
        <p:nvPicPr>
          <p:cNvPr id="4" name="Picture 3"/>
          <p:cNvPicPr>
            <a:picLocks noChangeAspect="1"/>
          </p:cNvPicPr>
          <p:nvPr/>
        </p:nvPicPr>
        <p:blipFill>
          <a:blip r:embed="rId3" cstate="print"/>
          <a:stretch>
            <a:fillRect/>
          </a:stretch>
        </p:blipFill>
        <p:spPr>
          <a:xfrm>
            <a:off x="2699792" y="1700808"/>
            <a:ext cx="3600400" cy="5074248"/>
          </a:xfrm>
          <a:prstGeom prst="rect">
            <a:avLst/>
          </a:prstGeom>
        </p:spPr>
      </p:pic>
    </p:spTree>
    <p:extLst>
      <p:ext uri="{BB962C8B-B14F-4D97-AF65-F5344CB8AC3E}">
        <p14:creationId xmlns="" xmlns:p14="http://schemas.microsoft.com/office/powerpoint/2010/main" val="826619812"/>
      </p:ext>
    </p:extLst>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76672"/>
            <a:ext cx="8229600" cy="4525963"/>
          </a:xfrm>
        </p:spPr>
        <p:txBody>
          <a:bodyPr/>
          <a:lstStyle/>
          <a:p>
            <a:pPr marL="0" indent="0" algn="ctr">
              <a:buNone/>
            </a:pPr>
            <a:endParaRPr lang="en-GB" sz="5400" b="1" dirty="0">
              <a:latin typeface="Arial" charset="0"/>
              <a:ea typeface="Arial" charset="0"/>
              <a:cs typeface="Arial" charset="0"/>
            </a:endParaRPr>
          </a:p>
          <a:p>
            <a:pPr marL="0" indent="0" algn="ctr">
              <a:buNone/>
            </a:pPr>
            <a:r>
              <a:rPr lang="en-GB" sz="5400" b="1" dirty="0">
                <a:latin typeface="Arial" charset="0"/>
                <a:ea typeface="Arial" charset="0"/>
                <a:cs typeface="Arial" charset="0"/>
              </a:rPr>
              <a:t>Thank you!</a:t>
            </a:r>
          </a:p>
          <a:p>
            <a:pPr marL="0" indent="0">
              <a:buNone/>
            </a:pPr>
            <a:endParaRPr lang="en-US" b="1" dirty="0">
              <a:latin typeface="Arial" charset="0"/>
              <a:ea typeface="Arial" charset="0"/>
              <a:cs typeface="Arial" charset="0"/>
            </a:endParaRPr>
          </a:p>
        </p:txBody>
      </p:sp>
      <p:pic>
        <p:nvPicPr>
          <p:cNvPr id="4" name="Picture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3779912" y="5517232"/>
            <a:ext cx="1634728" cy="2376336"/>
          </a:xfrm>
          <a:prstGeom prst="rect">
            <a:avLst/>
          </a:prstGeom>
        </p:spPr>
      </p:pic>
    </p:spTree>
    <p:extLst>
      <p:ext uri="{BB962C8B-B14F-4D97-AF65-F5344CB8AC3E}">
        <p14:creationId xmlns="" xmlns:p14="http://schemas.microsoft.com/office/powerpoint/2010/main" val="2569613024"/>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495028" y="4581128"/>
            <a:ext cx="6190456" cy="936104"/>
          </a:xfrm>
        </p:spPr>
        <p:txBody>
          <a:bodyPr>
            <a:noAutofit/>
          </a:bodyPr>
          <a:lstStyle/>
          <a:p>
            <a:r>
              <a:rPr lang="en-GB" sz="2800" dirty="0">
                <a:latin typeface="Arial" charset="0"/>
                <a:ea typeface="Arial" charset="0"/>
                <a:cs typeface="Arial" charset="0"/>
              </a:rPr>
              <a:t>Helping you to explore your options for study after GCSEs</a:t>
            </a:r>
            <a:endParaRPr lang="en-GB" sz="2800" dirty="0">
              <a:solidFill>
                <a:schemeClr val="accent1"/>
              </a:solidFill>
              <a:latin typeface="Arial" charset="0"/>
              <a:ea typeface="Arial" charset="0"/>
              <a:cs typeface="Arial" charset="0"/>
            </a:endParaRPr>
          </a:p>
        </p:txBody>
      </p:sp>
      <p:pic>
        <p:nvPicPr>
          <p:cNvPr id="1027" name="Picture 3"/>
          <p:cNvPicPr>
            <a:picLocks noChangeAspect="1" noChangeArrowheads="1"/>
          </p:cNvPicPr>
          <p:nvPr/>
        </p:nvPicPr>
        <p:blipFill rotWithShape="1">
          <a:blip r:embed="rId3" cstate="print">
            <a:extLst>
              <a:ext uri="{28A0092B-C50C-407E-A947-70E740481C1C}">
                <a14:useLocalDpi xmlns="" xmlns:a14="http://schemas.microsoft.com/office/drawing/2010/main" val="0"/>
              </a:ext>
            </a:extLst>
          </a:blip>
          <a:srcRect l="6161" t="9867" r="6434" b="7669"/>
          <a:stretch/>
        </p:blipFill>
        <p:spPr bwMode="auto">
          <a:xfrm>
            <a:off x="2680325" y="2708920"/>
            <a:ext cx="4010710" cy="19220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050" name="Picture 2"/>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88" y="-1"/>
            <a:ext cx="9144888" cy="254390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7" name="Picture 6"/>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1404128" y="6111961"/>
            <a:ext cx="791608" cy="51080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9" name="Picture 6"/>
          <p:cNvPicPr>
            <a:picLocks noChangeAspect="1" noChangeArrowheads="1"/>
          </p:cNvPicPr>
          <p:nvPr/>
        </p:nvPicPr>
        <p:blipFill rotWithShape="1">
          <a:blip r:embed="rId6" cstate="print">
            <a:extLst>
              <a:ext uri="{28A0092B-C50C-407E-A947-70E740481C1C}">
                <a14:useLocalDpi xmlns="" xmlns:a14="http://schemas.microsoft.com/office/drawing/2010/main" val="0"/>
              </a:ext>
            </a:extLst>
          </a:blip>
          <a:srcRect r="42785"/>
          <a:stretch/>
        </p:blipFill>
        <p:spPr bwMode="auto">
          <a:xfrm>
            <a:off x="5868144" y="6183664"/>
            <a:ext cx="675479" cy="34162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 name="Picture 9"/>
          <p:cNvPicPr>
            <a:picLocks noChangeAspect="1" noChangeArrowheads="1"/>
          </p:cNvPicPr>
          <p:nvPr/>
        </p:nvPicPr>
        <p:blipFill>
          <a:blip r:embed="rId7" cstate="print">
            <a:extLst>
              <a:ext uri="{28A0092B-C50C-407E-A947-70E740481C1C}">
                <a14:useLocalDpi xmlns="" xmlns:a14="http://schemas.microsoft.com/office/drawing/2010/main" val="0"/>
              </a:ext>
            </a:extLst>
          </a:blip>
          <a:srcRect/>
          <a:stretch>
            <a:fillRect/>
          </a:stretch>
        </p:blipFill>
        <p:spPr bwMode="auto">
          <a:xfrm>
            <a:off x="6878111" y="6223491"/>
            <a:ext cx="934249" cy="26755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1" name="Picture 10"/>
          <p:cNvPicPr>
            <a:picLocks noChangeAspect="1" noChangeArrowheads="1"/>
          </p:cNvPicPr>
          <p:nvPr/>
        </p:nvPicPr>
        <p:blipFill>
          <a:blip r:embed="rId8" cstate="print">
            <a:extLst>
              <a:ext uri="{28A0092B-C50C-407E-A947-70E740481C1C}">
                <a14:useLocalDpi xmlns="" xmlns:a14="http://schemas.microsoft.com/office/drawing/2010/main" val="0"/>
              </a:ext>
            </a:extLst>
          </a:blip>
          <a:srcRect/>
          <a:stretch>
            <a:fillRect/>
          </a:stretch>
        </p:blipFill>
        <p:spPr bwMode="auto">
          <a:xfrm>
            <a:off x="8066317" y="6111987"/>
            <a:ext cx="610139" cy="5107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2" name="Picture 2" descr="http://www.thedrum.com/uploads/drum_basic_article/156444/main_images/CabinetOfficeLogo_0.jpg"/>
          <p:cNvPicPr>
            <a:picLocks noChangeAspect="1" noChangeArrowheads="1"/>
          </p:cNvPicPr>
          <p:nvPr/>
        </p:nvPicPr>
        <p:blipFill rotWithShape="1">
          <a:blip r:embed="rId9" cstate="print">
            <a:extLst>
              <a:ext uri="{28A0092B-C50C-407E-A947-70E740481C1C}">
                <a14:useLocalDpi xmlns="" xmlns:a14="http://schemas.microsoft.com/office/drawing/2010/main" val="0"/>
              </a:ext>
            </a:extLst>
          </a:blip>
          <a:srcRect l="17087" t="20580" r="13765" b="22806"/>
          <a:stretch/>
        </p:blipFill>
        <p:spPr bwMode="auto">
          <a:xfrm>
            <a:off x="2422646" y="6046844"/>
            <a:ext cx="720442" cy="589858"/>
          </a:xfrm>
          <a:prstGeom prst="rect">
            <a:avLst/>
          </a:prstGeom>
          <a:noFill/>
          <a:extLst>
            <a:ext uri="{909E8E84-426E-40dd-AFC4-6F175D3DCCD1}">
              <a14:hiddenFill xmlns:a14="http://schemas.microsoft.com/office/drawing/2010/main" xmlns="">
                <a:solidFill>
                  <a:srgbClr val="FFFFFF"/>
                </a:solidFill>
              </a14:hiddenFill>
            </a:ext>
          </a:extLst>
        </p:spPr>
      </p:pic>
      <p:pic>
        <p:nvPicPr>
          <p:cNvPr id="13" name="Picture 3"/>
          <p:cNvPicPr>
            <a:picLocks noChangeAspect="1" noChangeArrowheads="1"/>
          </p:cNvPicPr>
          <p:nvPr/>
        </p:nvPicPr>
        <p:blipFill rotWithShape="1">
          <a:blip r:embed="rId10" cstate="print">
            <a:extLst>
              <a:ext uri="{28A0092B-C50C-407E-A947-70E740481C1C}">
                <a14:useLocalDpi xmlns="" xmlns:a14="http://schemas.microsoft.com/office/drawing/2010/main" val="0"/>
              </a:ext>
            </a:extLst>
          </a:blip>
          <a:srcRect l="12764" t="11428" r="17169" b="11472"/>
          <a:stretch/>
        </p:blipFill>
        <p:spPr bwMode="auto">
          <a:xfrm>
            <a:off x="3504519" y="6119030"/>
            <a:ext cx="491417" cy="496664"/>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14" name="Picture 9"/>
          <p:cNvPicPr>
            <a:picLocks noChangeAspect="1" noChangeArrowheads="1"/>
          </p:cNvPicPr>
          <p:nvPr/>
        </p:nvPicPr>
        <p:blipFill rotWithShape="1">
          <a:blip r:embed="rId11" cstate="print">
            <a:extLst>
              <a:ext uri="{28A0092B-C50C-407E-A947-70E740481C1C}">
                <a14:useLocalDpi xmlns="" xmlns:a14="http://schemas.microsoft.com/office/drawing/2010/main" val="0"/>
              </a:ext>
            </a:extLst>
          </a:blip>
          <a:srcRect l="8349" t="9478" r="-1" b="14943"/>
          <a:stretch/>
        </p:blipFill>
        <p:spPr bwMode="auto">
          <a:xfrm>
            <a:off x="467544" y="6098223"/>
            <a:ext cx="652750" cy="53827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15" name="TextBox 14"/>
          <p:cNvSpPr txBox="1"/>
          <p:nvPr/>
        </p:nvSpPr>
        <p:spPr>
          <a:xfrm>
            <a:off x="3475322" y="5679603"/>
            <a:ext cx="2193357" cy="276999"/>
          </a:xfrm>
          <a:prstGeom prst="rect">
            <a:avLst/>
          </a:prstGeom>
          <a:noFill/>
        </p:spPr>
        <p:txBody>
          <a:bodyPr wrap="none" rtlCol="0">
            <a:spAutoFit/>
          </a:bodyPr>
          <a:lstStyle/>
          <a:p>
            <a:pPr algn="ctr"/>
            <a:r>
              <a:rPr lang="en-GB" sz="1200" dirty="0">
                <a:solidFill>
                  <a:schemeClr val="tx1">
                    <a:lumMod val="75000"/>
                    <a:lumOff val="25000"/>
                  </a:schemeClr>
                </a:solidFill>
                <a:latin typeface="Arial" charset="0"/>
                <a:ea typeface="Arial" charset="0"/>
                <a:cs typeface="Arial" charset="0"/>
              </a:rPr>
              <a:t>Skills Route is supported by:</a:t>
            </a:r>
          </a:p>
        </p:txBody>
      </p:sp>
      <p:pic>
        <p:nvPicPr>
          <p:cNvPr id="1028" name="Picture 4" descr="http://www.o2thinkbig.co.uk/Global/Nominet-Trust.png"/>
          <p:cNvPicPr>
            <a:picLocks noChangeAspect="1" noChangeArrowheads="1"/>
          </p:cNvPicPr>
          <p:nvPr/>
        </p:nvPicPr>
        <p:blipFill rotWithShape="1">
          <a:blip r:embed="rId12" cstate="print">
            <a:extLst>
              <a:ext uri="{28A0092B-C50C-407E-A947-70E740481C1C}">
                <a14:useLocalDpi xmlns="" xmlns:a14="http://schemas.microsoft.com/office/drawing/2010/main" val="0"/>
              </a:ext>
            </a:extLst>
          </a:blip>
          <a:srcRect t="27940" b="26860"/>
          <a:stretch/>
        </p:blipFill>
        <p:spPr bwMode="auto">
          <a:xfrm>
            <a:off x="4324708" y="6165363"/>
            <a:ext cx="1327412" cy="43198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 xmlns:p14="http://schemas.microsoft.com/office/powerpoint/2010/main" val="681947890"/>
      </p:ext>
    </p:extLst>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charset="0"/>
                <a:ea typeface="Arial" charset="0"/>
                <a:cs typeface="Arial" charset="0"/>
              </a:rPr>
              <a:t>Objectives</a:t>
            </a:r>
          </a:p>
        </p:txBody>
      </p:sp>
      <p:sp>
        <p:nvSpPr>
          <p:cNvPr id="3" name="Content Placeholder 2"/>
          <p:cNvSpPr>
            <a:spLocks noGrp="1"/>
          </p:cNvSpPr>
          <p:nvPr>
            <p:ph idx="1"/>
          </p:nvPr>
        </p:nvSpPr>
        <p:spPr>
          <a:xfrm>
            <a:off x="467544" y="1628800"/>
            <a:ext cx="8496944" cy="4525963"/>
          </a:xfrm>
        </p:spPr>
        <p:txBody>
          <a:bodyPr/>
          <a:lstStyle/>
          <a:p>
            <a:pPr marL="0" indent="0">
              <a:lnSpc>
                <a:spcPct val="150000"/>
              </a:lnSpc>
              <a:buNone/>
            </a:pPr>
            <a:r>
              <a:rPr lang="en-GB" dirty="0">
                <a:latin typeface="Arial" charset="0"/>
                <a:ea typeface="Arial" charset="0"/>
                <a:cs typeface="Arial" charset="0"/>
              </a:rPr>
              <a:t>Today we will…</a:t>
            </a:r>
          </a:p>
          <a:p>
            <a:pPr>
              <a:lnSpc>
                <a:spcPct val="150000"/>
              </a:lnSpc>
              <a:buFontTx/>
              <a:buChar char="-"/>
            </a:pPr>
            <a:r>
              <a:rPr lang="en-GB" b="1" dirty="0" smtClean="0">
                <a:latin typeface="Arial" charset="0"/>
                <a:ea typeface="Arial" charset="0"/>
                <a:cs typeface="Arial" charset="0"/>
              </a:rPr>
              <a:t>Explore </a:t>
            </a:r>
            <a:r>
              <a:rPr lang="en-GB" b="1" dirty="0">
                <a:latin typeface="Arial" charset="0"/>
                <a:ea typeface="Arial" charset="0"/>
                <a:cs typeface="Arial" charset="0"/>
              </a:rPr>
              <a:t>your options </a:t>
            </a:r>
            <a:r>
              <a:rPr lang="en-GB" dirty="0">
                <a:latin typeface="Arial" charset="0"/>
                <a:ea typeface="Arial" charset="0"/>
                <a:cs typeface="Arial" charset="0"/>
              </a:rPr>
              <a:t>for study after </a:t>
            </a:r>
            <a:r>
              <a:rPr lang="en-GB" dirty="0" smtClean="0">
                <a:latin typeface="Arial" charset="0"/>
                <a:ea typeface="Arial" charset="0"/>
                <a:cs typeface="Arial" charset="0"/>
              </a:rPr>
              <a:t>GCSE</a:t>
            </a:r>
            <a:endParaRPr lang="en-GB" dirty="0">
              <a:latin typeface="Arial" charset="0"/>
              <a:ea typeface="Arial" charset="0"/>
              <a:cs typeface="Arial" charset="0"/>
            </a:endParaRPr>
          </a:p>
          <a:p>
            <a:pPr>
              <a:lnSpc>
                <a:spcPct val="150000"/>
              </a:lnSpc>
              <a:buFontTx/>
              <a:buChar char="-"/>
            </a:pPr>
            <a:r>
              <a:rPr lang="en-GB" b="1" dirty="0" smtClean="0">
                <a:latin typeface="Arial" charset="0"/>
                <a:ea typeface="Arial" charset="0"/>
                <a:cs typeface="Arial" charset="0"/>
              </a:rPr>
              <a:t>Think </a:t>
            </a:r>
            <a:r>
              <a:rPr lang="en-GB" b="1" dirty="0">
                <a:latin typeface="Arial" charset="0"/>
                <a:ea typeface="Arial" charset="0"/>
                <a:cs typeface="Arial" charset="0"/>
              </a:rPr>
              <a:t>about your priorities </a:t>
            </a:r>
            <a:r>
              <a:rPr lang="en-GB" dirty="0">
                <a:latin typeface="Arial" charset="0"/>
                <a:ea typeface="Arial" charset="0"/>
                <a:cs typeface="Arial" charset="0"/>
              </a:rPr>
              <a:t>for school and </a:t>
            </a:r>
            <a:r>
              <a:rPr lang="en-GB" dirty="0" smtClean="0">
                <a:latin typeface="Arial" charset="0"/>
                <a:ea typeface="Arial" charset="0"/>
                <a:cs typeface="Arial" charset="0"/>
              </a:rPr>
              <a:t>life</a:t>
            </a:r>
          </a:p>
          <a:p>
            <a:pPr>
              <a:lnSpc>
                <a:spcPct val="150000"/>
              </a:lnSpc>
              <a:buFontTx/>
              <a:buChar char="-"/>
            </a:pPr>
            <a:r>
              <a:rPr lang="en-GB" b="1" dirty="0" smtClean="0">
                <a:latin typeface="Arial" charset="0"/>
                <a:ea typeface="Arial" charset="0"/>
                <a:cs typeface="Arial" charset="0"/>
              </a:rPr>
              <a:t>Shortlist</a:t>
            </a:r>
            <a:r>
              <a:rPr lang="en-GB" dirty="0" smtClean="0">
                <a:latin typeface="Arial" charset="0"/>
                <a:ea typeface="Arial" charset="0"/>
                <a:cs typeface="Arial" charset="0"/>
              </a:rPr>
              <a:t> some options for study after GCSE</a:t>
            </a:r>
            <a:endParaRPr lang="en-GB" dirty="0">
              <a:latin typeface="Arial" charset="0"/>
              <a:ea typeface="Arial" charset="0"/>
              <a:cs typeface="Arial" charset="0"/>
            </a:endParaRPr>
          </a:p>
        </p:txBody>
      </p:sp>
    </p:spTree>
    <p:extLst>
      <p:ext uri="{BB962C8B-B14F-4D97-AF65-F5344CB8AC3E}">
        <p14:creationId xmlns="" xmlns:p14="http://schemas.microsoft.com/office/powerpoint/2010/main" val="1951814422"/>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341784"/>
            <a:ext cx="8028384" cy="1143000"/>
          </a:xfrm>
        </p:spPr>
        <p:txBody>
          <a:bodyPr/>
          <a:lstStyle/>
          <a:p>
            <a:r>
              <a:rPr lang="en-US" dirty="0">
                <a:latin typeface="Arial" charset="0"/>
                <a:ea typeface="Arial" charset="0"/>
                <a:cs typeface="Arial" charset="0"/>
              </a:rPr>
              <a:t>After GCSEs – True or False?</a:t>
            </a:r>
          </a:p>
        </p:txBody>
      </p:sp>
      <p:sp>
        <p:nvSpPr>
          <p:cNvPr id="4" name="Rounded Rectangle 3"/>
          <p:cNvSpPr/>
          <p:nvPr/>
        </p:nvSpPr>
        <p:spPr>
          <a:xfrm>
            <a:off x="395536" y="3068960"/>
            <a:ext cx="1872208" cy="864096"/>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a:latin typeface="Arial" charset="0"/>
                <a:ea typeface="Arial" charset="0"/>
                <a:cs typeface="Arial" charset="0"/>
              </a:rPr>
              <a:t>GCSEs</a:t>
            </a:r>
          </a:p>
        </p:txBody>
      </p:sp>
      <p:sp>
        <p:nvSpPr>
          <p:cNvPr id="5" name="Rounded Rectangle 4"/>
          <p:cNvSpPr/>
          <p:nvPr/>
        </p:nvSpPr>
        <p:spPr>
          <a:xfrm>
            <a:off x="395536" y="4149080"/>
            <a:ext cx="1872208" cy="864096"/>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a:latin typeface="Arial" charset="0"/>
                <a:ea typeface="Arial" charset="0"/>
                <a:cs typeface="Arial" charset="0"/>
              </a:rPr>
              <a:t>BTECs</a:t>
            </a:r>
          </a:p>
        </p:txBody>
      </p:sp>
      <p:cxnSp>
        <p:nvCxnSpPr>
          <p:cNvPr id="14" name="Straight Arrow Connector 13"/>
          <p:cNvCxnSpPr/>
          <p:nvPr/>
        </p:nvCxnSpPr>
        <p:spPr>
          <a:xfrm flipV="1">
            <a:off x="2483768" y="2924944"/>
            <a:ext cx="648072" cy="1008112"/>
          </a:xfrm>
          <a:prstGeom prst="straightConnector1">
            <a:avLst/>
          </a:prstGeom>
          <a:ln w="57150" cmpd="sng">
            <a:tailEnd type="arrow"/>
          </a:ln>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p:nvPr/>
        </p:nvCxnSpPr>
        <p:spPr>
          <a:xfrm>
            <a:off x="2411760" y="4149080"/>
            <a:ext cx="792088" cy="0"/>
          </a:xfrm>
          <a:prstGeom prst="straightConnector1">
            <a:avLst/>
          </a:prstGeom>
          <a:ln w="57150" cmpd="sng">
            <a:tailEnd type="arrow"/>
          </a:ln>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p:nvPr/>
        </p:nvCxnSpPr>
        <p:spPr>
          <a:xfrm>
            <a:off x="2483768" y="4365104"/>
            <a:ext cx="648072" cy="1008112"/>
          </a:xfrm>
          <a:prstGeom prst="straightConnector1">
            <a:avLst/>
          </a:prstGeom>
          <a:ln w="57150" cmpd="sng">
            <a:tailEnd type="arrow"/>
          </a:ln>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3064255" y="2204864"/>
            <a:ext cx="6195627" cy="4087272"/>
          </a:xfrm>
          <a:prstGeom prst="rect">
            <a:avLst/>
          </a:prstGeom>
          <a:noFill/>
        </p:spPr>
        <p:txBody>
          <a:bodyPr wrap="none" rtlCol="0">
            <a:spAutoFit/>
          </a:bodyPr>
          <a:lstStyle/>
          <a:p>
            <a:pPr algn="ctr">
              <a:lnSpc>
                <a:spcPct val="120000"/>
              </a:lnSpc>
            </a:pPr>
            <a:r>
              <a:rPr lang="en-US" sz="2400" dirty="0">
                <a:latin typeface="Arial" charset="0"/>
                <a:ea typeface="Arial" charset="0"/>
                <a:cs typeface="Arial" charset="0"/>
              </a:rPr>
              <a:t>You have to stay in full time education</a:t>
            </a:r>
          </a:p>
          <a:p>
            <a:pPr algn="ctr">
              <a:lnSpc>
                <a:spcPct val="120000"/>
              </a:lnSpc>
              <a:spcAft>
                <a:spcPts val="1200"/>
              </a:spcAft>
            </a:pPr>
            <a:r>
              <a:rPr lang="en-US" sz="2400" b="1" dirty="0">
                <a:latin typeface="Arial" charset="0"/>
                <a:ea typeface="Arial" charset="0"/>
                <a:cs typeface="Arial" charset="0"/>
              </a:rPr>
              <a:t>FALSE</a:t>
            </a:r>
            <a:endParaRPr lang="en-US" sz="2400" dirty="0">
              <a:latin typeface="Arial" charset="0"/>
              <a:ea typeface="Arial" charset="0"/>
              <a:cs typeface="Arial" charset="0"/>
            </a:endParaRPr>
          </a:p>
          <a:p>
            <a:pPr algn="ctr">
              <a:lnSpc>
                <a:spcPct val="120000"/>
              </a:lnSpc>
            </a:pPr>
            <a:r>
              <a:rPr lang="en-US" sz="2400" dirty="0">
                <a:latin typeface="Arial" charset="0"/>
                <a:ea typeface="Arial" charset="0"/>
                <a:cs typeface="Arial" charset="0"/>
              </a:rPr>
              <a:t>You have to register with a school or college</a:t>
            </a:r>
          </a:p>
          <a:p>
            <a:pPr algn="ctr">
              <a:lnSpc>
                <a:spcPct val="120000"/>
              </a:lnSpc>
              <a:spcAft>
                <a:spcPts val="1200"/>
              </a:spcAft>
            </a:pPr>
            <a:r>
              <a:rPr lang="en-US" sz="2400" b="1" dirty="0">
                <a:latin typeface="Arial" charset="0"/>
                <a:ea typeface="Arial" charset="0"/>
                <a:cs typeface="Arial" charset="0"/>
              </a:rPr>
              <a:t>TRUE</a:t>
            </a:r>
            <a:endParaRPr lang="en-US" sz="2400" dirty="0">
              <a:latin typeface="Arial" charset="0"/>
              <a:ea typeface="Arial" charset="0"/>
              <a:cs typeface="Arial" charset="0"/>
            </a:endParaRPr>
          </a:p>
          <a:p>
            <a:pPr algn="ctr">
              <a:lnSpc>
                <a:spcPct val="120000"/>
              </a:lnSpc>
            </a:pPr>
            <a:r>
              <a:rPr lang="en-US" sz="2400" dirty="0">
                <a:latin typeface="Arial" charset="0"/>
                <a:ea typeface="Arial" charset="0"/>
                <a:cs typeface="Arial" charset="0"/>
              </a:rPr>
              <a:t>You </a:t>
            </a:r>
            <a:r>
              <a:rPr lang="en-US" sz="2400" dirty="0" smtClean="0">
                <a:latin typeface="Arial" charset="0"/>
                <a:ea typeface="Arial" charset="0"/>
                <a:cs typeface="Arial" charset="0"/>
              </a:rPr>
              <a:t>must study </a:t>
            </a:r>
            <a:r>
              <a:rPr lang="en-US" sz="2400" dirty="0" err="1">
                <a:latin typeface="Arial" charset="0"/>
                <a:ea typeface="Arial" charset="0"/>
                <a:cs typeface="Arial" charset="0"/>
              </a:rPr>
              <a:t>maths</a:t>
            </a:r>
            <a:r>
              <a:rPr lang="en-US" sz="2400" dirty="0">
                <a:latin typeface="Arial" charset="0"/>
                <a:ea typeface="Arial" charset="0"/>
                <a:cs typeface="Arial" charset="0"/>
              </a:rPr>
              <a:t> and </a:t>
            </a:r>
            <a:r>
              <a:rPr lang="en-US" sz="2400" dirty="0" err="1">
                <a:latin typeface="Arial" charset="0"/>
                <a:ea typeface="Arial" charset="0"/>
                <a:cs typeface="Arial" charset="0"/>
              </a:rPr>
              <a:t>english</a:t>
            </a:r>
            <a:endParaRPr lang="en-US" sz="2400" dirty="0">
              <a:latin typeface="Arial" charset="0"/>
              <a:ea typeface="Arial" charset="0"/>
              <a:cs typeface="Arial" charset="0"/>
            </a:endParaRPr>
          </a:p>
          <a:p>
            <a:pPr algn="ctr">
              <a:lnSpc>
                <a:spcPct val="120000"/>
              </a:lnSpc>
              <a:spcAft>
                <a:spcPts val="1200"/>
              </a:spcAft>
            </a:pPr>
            <a:r>
              <a:rPr lang="en-US" sz="2400" b="1" dirty="0">
                <a:latin typeface="Arial" charset="0"/>
                <a:ea typeface="Arial" charset="0"/>
                <a:cs typeface="Arial" charset="0"/>
              </a:rPr>
              <a:t>FALSE</a:t>
            </a:r>
            <a:endParaRPr lang="en-US" sz="2400" dirty="0">
              <a:latin typeface="Arial" charset="0"/>
              <a:ea typeface="Arial" charset="0"/>
              <a:cs typeface="Arial" charset="0"/>
            </a:endParaRPr>
          </a:p>
          <a:p>
            <a:pPr algn="ctr">
              <a:lnSpc>
                <a:spcPct val="120000"/>
              </a:lnSpc>
            </a:pPr>
            <a:r>
              <a:rPr lang="en-US" sz="2400" dirty="0">
                <a:latin typeface="Arial" charset="0"/>
                <a:ea typeface="Arial" charset="0"/>
                <a:cs typeface="Arial" charset="0"/>
              </a:rPr>
              <a:t>You can earn money whilst you study</a:t>
            </a:r>
          </a:p>
          <a:p>
            <a:pPr algn="ctr">
              <a:lnSpc>
                <a:spcPct val="120000"/>
              </a:lnSpc>
            </a:pPr>
            <a:r>
              <a:rPr lang="en-US" sz="2400" b="1" dirty="0">
                <a:latin typeface="Arial" charset="0"/>
                <a:ea typeface="Arial" charset="0"/>
                <a:cs typeface="Arial" charset="0"/>
              </a:rPr>
              <a:t>TRUE</a:t>
            </a:r>
          </a:p>
        </p:txBody>
      </p:sp>
    </p:spTree>
    <p:extLst>
      <p:ext uri="{BB962C8B-B14F-4D97-AF65-F5344CB8AC3E}">
        <p14:creationId xmlns="" xmlns:p14="http://schemas.microsoft.com/office/powerpoint/2010/main" val="1690567503"/>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341784"/>
            <a:ext cx="8028384" cy="1143000"/>
          </a:xfrm>
        </p:spPr>
        <p:txBody>
          <a:bodyPr/>
          <a:lstStyle/>
          <a:p>
            <a:r>
              <a:rPr lang="en-US" dirty="0">
                <a:latin typeface="Arial" charset="0"/>
                <a:ea typeface="Arial" charset="0"/>
                <a:cs typeface="Arial" charset="0"/>
              </a:rPr>
              <a:t>What happens after GCSEs?</a:t>
            </a:r>
          </a:p>
        </p:txBody>
      </p:sp>
      <p:sp>
        <p:nvSpPr>
          <p:cNvPr id="4" name="Rounded Rectangle 3"/>
          <p:cNvSpPr/>
          <p:nvPr/>
        </p:nvSpPr>
        <p:spPr>
          <a:xfrm>
            <a:off x="395536" y="3068960"/>
            <a:ext cx="1872208" cy="864096"/>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a:latin typeface="Arial" charset="0"/>
                <a:ea typeface="Arial" charset="0"/>
                <a:cs typeface="Arial" charset="0"/>
              </a:rPr>
              <a:t>GCSEs</a:t>
            </a:r>
          </a:p>
        </p:txBody>
      </p:sp>
      <p:sp>
        <p:nvSpPr>
          <p:cNvPr id="5" name="Rounded Rectangle 4"/>
          <p:cNvSpPr/>
          <p:nvPr/>
        </p:nvSpPr>
        <p:spPr>
          <a:xfrm>
            <a:off x="395536" y="4149080"/>
            <a:ext cx="1872208" cy="864096"/>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a:latin typeface="Arial" charset="0"/>
                <a:ea typeface="Arial" charset="0"/>
                <a:cs typeface="Arial" charset="0"/>
              </a:rPr>
              <a:t>BTEC</a:t>
            </a:r>
          </a:p>
        </p:txBody>
      </p:sp>
      <p:sp>
        <p:nvSpPr>
          <p:cNvPr id="6" name="Rounded Rectangle 5"/>
          <p:cNvSpPr/>
          <p:nvPr/>
        </p:nvSpPr>
        <p:spPr>
          <a:xfrm>
            <a:off x="3347864" y="2636912"/>
            <a:ext cx="1872208" cy="864096"/>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latin typeface="Arial" charset="0"/>
                <a:ea typeface="Arial" charset="0"/>
                <a:cs typeface="Arial" charset="0"/>
              </a:rPr>
              <a:t>A Levels</a:t>
            </a:r>
          </a:p>
        </p:txBody>
      </p:sp>
      <p:sp>
        <p:nvSpPr>
          <p:cNvPr id="7" name="Rounded Rectangle 6"/>
          <p:cNvSpPr/>
          <p:nvPr/>
        </p:nvSpPr>
        <p:spPr>
          <a:xfrm>
            <a:off x="3347864" y="3717032"/>
            <a:ext cx="1872208" cy="864096"/>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latin typeface="Arial" charset="0"/>
                <a:ea typeface="Arial" charset="0"/>
                <a:cs typeface="Arial" charset="0"/>
              </a:rPr>
              <a:t>Apprenticeships</a:t>
            </a:r>
          </a:p>
        </p:txBody>
      </p:sp>
      <p:sp>
        <p:nvSpPr>
          <p:cNvPr id="8" name="Rounded Rectangle 7"/>
          <p:cNvSpPr/>
          <p:nvPr/>
        </p:nvSpPr>
        <p:spPr>
          <a:xfrm>
            <a:off x="3347864" y="4869160"/>
            <a:ext cx="1872208" cy="864096"/>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latin typeface="Arial" charset="0"/>
                <a:ea typeface="Arial" charset="0"/>
                <a:cs typeface="Arial" charset="0"/>
              </a:rPr>
              <a:t>Vocational Courses</a:t>
            </a:r>
          </a:p>
        </p:txBody>
      </p:sp>
      <p:sp>
        <p:nvSpPr>
          <p:cNvPr id="10" name="Rounded Rectangle 9"/>
          <p:cNvSpPr/>
          <p:nvPr/>
        </p:nvSpPr>
        <p:spPr>
          <a:xfrm>
            <a:off x="6300192" y="2636912"/>
            <a:ext cx="2592288" cy="864096"/>
          </a:xfrm>
          <a:prstGeom prst="round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solidFill>
                  <a:schemeClr val="accent1"/>
                </a:solidFill>
                <a:latin typeface="Arial" charset="0"/>
                <a:ea typeface="Arial" charset="0"/>
                <a:cs typeface="Arial" charset="0"/>
              </a:rPr>
              <a:t>University or work</a:t>
            </a:r>
          </a:p>
        </p:txBody>
      </p:sp>
      <p:sp>
        <p:nvSpPr>
          <p:cNvPr id="11" name="Rounded Rectangle 10"/>
          <p:cNvSpPr/>
          <p:nvPr/>
        </p:nvSpPr>
        <p:spPr>
          <a:xfrm>
            <a:off x="6300192" y="3717032"/>
            <a:ext cx="2592288" cy="864096"/>
          </a:xfrm>
          <a:prstGeom prst="round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solidFill>
                  <a:schemeClr val="accent1"/>
                </a:solidFill>
                <a:latin typeface="Arial" charset="0"/>
                <a:ea typeface="Arial" charset="0"/>
                <a:cs typeface="Arial" charset="0"/>
              </a:rPr>
              <a:t>Work or Higher Apprenticeship</a:t>
            </a:r>
          </a:p>
        </p:txBody>
      </p:sp>
      <p:sp>
        <p:nvSpPr>
          <p:cNvPr id="12" name="Rounded Rectangle 11"/>
          <p:cNvSpPr/>
          <p:nvPr/>
        </p:nvSpPr>
        <p:spPr>
          <a:xfrm>
            <a:off x="6300192" y="4869160"/>
            <a:ext cx="2592288" cy="864096"/>
          </a:xfrm>
          <a:prstGeom prst="round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solidFill>
                  <a:schemeClr val="accent1"/>
                </a:solidFill>
                <a:latin typeface="Arial" charset="0"/>
                <a:ea typeface="Arial" charset="0"/>
                <a:cs typeface="Arial" charset="0"/>
              </a:rPr>
              <a:t>Work or university</a:t>
            </a:r>
          </a:p>
        </p:txBody>
      </p:sp>
      <p:cxnSp>
        <p:nvCxnSpPr>
          <p:cNvPr id="14" name="Straight Arrow Connector 13"/>
          <p:cNvCxnSpPr/>
          <p:nvPr/>
        </p:nvCxnSpPr>
        <p:spPr>
          <a:xfrm flipV="1">
            <a:off x="2483768" y="2924944"/>
            <a:ext cx="648072" cy="1008112"/>
          </a:xfrm>
          <a:prstGeom prst="straightConnector1">
            <a:avLst/>
          </a:prstGeom>
          <a:ln w="57150" cmpd="sng">
            <a:tailEnd type="arrow"/>
          </a:ln>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p:nvPr/>
        </p:nvCxnSpPr>
        <p:spPr>
          <a:xfrm>
            <a:off x="2411760" y="4149080"/>
            <a:ext cx="792088" cy="0"/>
          </a:xfrm>
          <a:prstGeom prst="straightConnector1">
            <a:avLst/>
          </a:prstGeom>
          <a:ln w="57150" cmpd="sng">
            <a:tailEnd type="arrow"/>
          </a:ln>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p:nvPr/>
        </p:nvCxnSpPr>
        <p:spPr>
          <a:xfrm>
            <a:off x="2483768" y="4365104"/>
            <a:ext cx="648072" cy="1008112"/>
          </a:xfrm>
          <a:prstGeom prst="straightConnector1">
            <a:avLst/>
          </a:prstGeom>
          <a:ln w="57150" cmpd="sng">
            <a:tailEnd type="arrow"/>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p:nvPr/>
        </p:nvCxnSpPr>
        <p:spPr>
          <a:xfrm>
            <a:off x="5364088" y="3068960"/>
            <a:ext cx="792088" cy="0"/>
          </a:xfrm>
          <a:prstGeom prst="straightConnector1">
            <a:avLst/>
          </a:prstGeom>
          <a:ln w="57150" cmpd="sng">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a:off x="5364088" y="4149080"/>
            <a:ext cx="792088" cy="0"/>
          </a:xfrm>
          <a:prstGeom prst="straightConnector1">
            <a:avLst/>
          </a:prstGeom>
          <a:ln w="57150" cmpd="sng">
            <a:tailEnd type="arrow"/>
          </a:ln>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p:nvPr/>
        </p:nvCxnSpPr>
        <p:spPr>
          <a:xfrm>
            <a:off x="5364088" y="5373216"/>
            <a:ext cx="792088" cy="0"/>
          </a:xfrm>
          <a:prstGeom prst="straightConnector1">
            <a:avLst/>
          </a:prstGeom>
          <a:ln w="57150" cmpd="sng">
            <a:tailEnd type="arrow"/>
          </a:ln>
        </p:spPr>
        <p:style>
          <a:lnRef idx="2">
            <a:schemeClr val="accent1"/>
          </a:lnRef>
          <a:fillRef idx="0">
            <a:schemeClr val="accent1"/>
          </a:fillRef>
          <a:effectRef idx="1">
            <a:schemeClr val="accent1"/>
          </a:effectRef>
          <a:fontRef idx="minor">
            <a:schemeClr val="tx1"/>
          </a:fontRef>
        </p:style>
      </p:cxnSp>
      <p:sp>
        <p:nvSpPr>
          <p:cNvPr id="24" name="TextBox 23"/>
          <p:cNvSpPr txBox="1"/>
          <p:nvPr/>
        </p:nvSpPr>
        <p:spPr>
          <a:xfrm>
            <a:off x="395536" y="1713002"/>
            <a:ext cx="1872208" cy="400110"/>
          </a:xfrm>
          <a:prstGeom prst="rect">
            <a:avLst/>
          </a:prstGeom>
          <a:noFill/>
        </p:spPr>
        <p:txBody>
          <a:bodyPr wrap="square" rtlCol="0">
            <a:spAutoFit/>
          </a:bodyPr>
          <a:lstStyle/>
          <a:p>
            <a:pPr algn="ctr"/>
            <a:r>
              <a:rPr lang="en-US" sz="2000" dirty="0">
                <a:latin typeface="Arial" charset="0"/>
                <a:ea typeface="Arial" charset="0"/>
                <a:cs typeface="Arial" charset="0"/>
              </a:rPr>
              <a:t>Year 10/11</a:t>
            </a:r>
          </a:p>
        </p:txBody>
      </p:sp>
      <p:sp>
        <p:nvSpPr>
          <p:cNvPr id="25" name="TextBox 24"/>
          <p:cNvSpPr txBox="1"/>
          <p:nvPr/>
        </p:nvSpPr>
        <p:spPr>
          <a:xfrm>
            <a:off x="3349767" y="1713002"/>
            <a:ext cx="1870305" cy="400110"/>
          </a:xfrm>
          <a:prstGeom prst="rect">
            <a:avLst/>
          </a:prstGeom>
          <a:noFill/>
        </p:spPr>
        <p:txBody>
          <a:bodyPr wrap="square" rtlCol="0">
            <a:spAutoFit/>
          </a:bodyPr>
          <a:lstStyle/>
          <a:p>
            <a:pPr algn="ctr"/>
            <a:r>
              <a:rPr lang="en-US" sz="2000" dirty="0">
                <a:latin typeface="Arial" charset="0"/>
                <a:ea typeface="Arial" charset="0"/>
                <a:cs typeface="Arial" charset="0"/>
              </a:rPr>
              <a:t>Year 12/13</a:t>
            </a:r>
          </a:p>
        </p:txBody>
      </p:sp>
      <p:sp>
        <p:nvSpPr>
          <p:cNvPr id="26" name="TextBox 25"/>
          <p:cNvSpPr txBox="1"/>
          <p:nvPr/>
        </p:nvSpPr>
        <p:spPr>
          <a:xfrm>
            <a:off x="6345677" y="1713002"/>
            <a:ext cx="2546803" cy="707886"/>
          </a:xfrm>
          <a:prstGeom prst="rect">
            <a:avLst/>
          </a:prstGeom>
          <a:noFill/>
        </p:spPr>
        <p:txBody>
          <a:bodyPr wrap="square" rtlCol="0">
            <a:spAutoFit/>
          </a:bodyPr>
          <a:lstStyle/>
          <a:p>
            <a:pPr algn="ctr"/>
            <a:r>
              <a:rPr lang="en-US" sz="2000" dirty="0">
                <a:latin typeface="Arial" charset="0"/>
                <a:ea typeface="Arial" charset="0"/>
                <a:cs typeface="Arial" charset="0"/>
              </a:rPr>
              <a:t>After school or</a:t>
            </a:r>
          </a:p>
          <a:p>
            <a:pPr algn="ctr"/>
            <a:r>
              <a:rPr lang="en-US" sz="2000" dirty="0">
                <a:latin typeface="Arial" charset="0"/>
                <a:ea typeface="Arial" charset="0"/>
                <a:cs typeface="Arial" charset="0"/>
              </a:rPr>
              <a:t>college</a:t>
            </a:r>
          </a:p>
        </p:txBody>
      </p:sp>
    </p:spTree>
    <p:extLst>
      <p:ext uri="{BB962C8B-B14F-4D97-AF65-F5344CB8AC3E}">
        <p14:creationId xmlns="" xmlns:p14="http://schemas.microsoft.com/office/powerpoint/2010/main" val="3230520193"/>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10" grpId="0" animBg="1"/>
      <p:bldP spid="11" grpId="0" animBg="1"/>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341784"/>
            <a:ext cx="8028384" cy="1143000"/>
          </a:xfrm>
        </p:spPr>
        <p:txBody>
          <a:bodyPr/>
          <a:lstStyle/>
          <a:p>
            <a:r>
              <a:rPr lang="en-US" dirty="0">
                <a:latin typeface="Arial" charset="0"/>
                <a:ea typeface="Arial" charset="0"/>
                <a:cs typeface="Arial" charset="0"/>
              </a:rPr>
              <a:t>What happens after GCSEs?</a:t>
            </a:r>
          </a:p>
        </p:txBody>
      </p:sp>
      <p:sp>
        <p:nvSpPr>
          <p:cNvPr id="4" name="Rounded Rectangle 3"/>
          <p:cNvSpPr/>
          <p:nvPr/>
        </p:nvSpPr>
        <p:spPr>
          <a:xfrm>
            <a:off x="395536" y="3068960"/>
            <a:ext cx="1872208" cy="864096"/>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a:latin typeface="Arial" charset="0"/>
                <a:ea typeface="Arial" charset="0"/>
                <a:cs typeface="Arial" charset="0"/>
              </a:rPr>
              <a:t>GCSEs</a:t>
            </a:r>
          </a:p>
        </p:txBody>
      </p:sp>
      <p:sp>
        <p:nvSpPr>
          <p:cNvPr id="5" name="Rounded Rectangle 4"/>
          <p:cNvSpPr/>
          <p:nvPr/>
        </p:nvSpPr>
        <p:spPr>
          <a:xfrm>
            <a:off x="395536" y="4149080"/>
            <a:ext cx="1872208" cy="864096"/>
          </a:xfrm>
          <a:prstGeom prst="roundRect">
            <a:avLst/>
          </a:prstGeom>
          <a:solidFill>
            <a:schemeClr val="accent1"/>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a:solidFill>
                  <a:schemeClr val="bg1"/>
                </a:solidFill>
                <a:latin typeface="Arial" charset="0"/>
                <a:ea typeface="Arial" charset="0"/>
                <a:cs typeface="Arial" charset="0"/>
              </a:rPr>
              <a:t>BTEC</a:t>
            </a:r>
          </a:p>
        </p:txBody>
      </p:sp>
      <p:sp>
        <p:nvSpPr>
          <p:cNvPr id="6" name="Rounded Rectangle 5"/>
          <p:cNvSpPr/>
          <p:nvPr/>
        </p:nvSpPr>
        <p:spPr>
          <a:xfrm>
            <a:off x="3347864" y="2636912"/>
            <a:ext cx="1872208" cy="864096"/>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latin typeface="Arial" charset="0"/>
                <a:ea typeface="Arial" charset="0"/>
                <a:cs typeface="Arial" charset="0"/>
              </a:rPr>
              <a:t>A Levels</a:t>
            </a:r>
          </a:p>
        </p:txBody>
      </p:sp>
      <p:sp>
        <p:nvSpPr>
          <p:cNvPr id="7" name="Rounded Rectangle 6"/>
          <p:cNvSpPr/>
          <p:nvPr/>
        </p:nvSpPr>
        <p:spPr>
          <a:xfrm>
            <a:off x="3347864" y="3717032"/>
            <a:ext cx="1872208" cy="864096"/>
          </a:xfrm>
          <a:prstGeom prst="roundRect">
            <a:avLst/>
          </a:prstGeom>
          <a:solidFill>
            <a:schemeClr val="bg1">
              <a:lumMod val="85000"/>
            </a:schemeClr>
          </a:solid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bg1">
                    <a:lumMod val="50000"/>
                  </a:schemeClr>
                </a:solidFill>
                <a:latin typeface="Arial" charset="0"/>
                <a:ea typeface="Arial" charset="0"/>
                <a:cs typeface="Arial" charset="0"/>
              </a:rPr>
              <a:t>Apprenticeships</a:t>
            </a:r>
          </a:p>
        </p:txBody>
      </p:sp>
      <p:sp>
        <p:nvSpPr>
          <p:cNvPr id="8" name="Rounded Rectangle 7"/>
          <p:cNvSpPr/>
          <p:nvPr/>
        </p:nvSpPr>
        <p:spPr>
          <a:xfrm>
            <a:off x="3347864" y="4869160"/>
            <a:ext cx="1872208" cy="864096"/>
          </a:xfrm>
          <a:prstGeom prst="roundRect">
            <a:avLst/>
          </a:prstGeom>
          <a:solidFill>
            <a:schemeClr val="bg1">
              <a:lumMod val="85000"/>
            </a:schemeClr>
          </a:solid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solidFill>
                  <a:schemeClr val="bg1">
                    <a:lumMod val="50000"/>
                  </a:schemeClr>
                </a:solidFill>
                <a:latin typeface="Arial" charset="0"/>
                <a:ea typeface="Arial" charset="0"/>
                <a:cs typeface="Arial" charset="0"/>
              </a:rPr>
              <a:t>Vocational Courses</a:t>
            </a:r>
          </a:p>
        </p:txBody>
      </p:sp>
      <p:sp>
        <p:nvSpPr>
          <p:cNvPr id="10" name="Rounded Rectangle 9"/>
          <p:cNvSpPr/>
          <p:nvPr/>
        </p:nvSpPr>
        <p:spPr>
          <a:xfrm>
            <a:off x="6300192" y="2636912"/>
            <a:ext cx="2592288" cy="864096"/>
          </a:xfrm>
          <a:prstGeom prst="roundRect">
            <a:avLst/>
          </a:prstGeom>
          <a:solidFill>
            <a:srgbClr val="FFFF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solidFill>
                  <a:schemeClr val="accent1"/>
                </a:solidFill>
                <a:latin typeface="Arial" charset="0"/>
                <a:ea typeface="Arial" charset="0"/>
                <a:cs typeface="Arial" charset="0"/>
              </a:rPr>
              <a:t>University or work</a:t>
            </a:r>
          </a:p>
        </p:txBody>
      </p:sp>
      <p:sp>
        <p:nvSpPr>
          <p:cNvPr id="11" name="Rounded Rectangle 10"/>
          <p:cNvSpPr/>
          <p:nvPr/>
        </p:nvSpPr>
        <p:spPr>
          <a:xfrm>
            <a:off x="6300192" y="3717032"/>
            <a:ext cx="2592288" cy="864096"/>
          </a:xfrm>
          <a:prstGeom prst="roundRect">
            <a:avLst/>
          </a:prstGeom>
          <a:solidFill>
            <a:schemeClr val="bg1">
              <a:lumMod val="85000"/>
            </a:schemeClr>
          </a:solid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solidFill>
                  <a:schemeClr val="bg1">
                    <a:lumMod val="50000"/>
                  </a:schemeClr>
                </a:solidFill>
                <a:latin typeface="Arial" charset="0"/>
                <a:ea typeface="Arial" charset="0"/>
                <a:cs typeface="Arial" charset="0"/>
              </a:rPr>
              <a:t>Work or Higher Apprenticeship</a:t>
            </a:r>
          </a:p>
        </p:txBody>
      </p:sp>
      <p:sp>
        <p:nvSpPr>
          <p:cNvPr id="12" name="Rounded Rectangle 11"/>
          <p:cNvSpPr/>
          <p:nvPr/>
        </p:nvSpPr>
        <p:spPr>
          <a:xfrm>
            <a:off x="6300192" y="4869160"/>
            <a:ext cx="2592288" cy="864096"/>
          </a:xfrm>
          <a:prstGeom prst="roundRect">
            <a:avLst/>
          </a:prstGeom>
          <a:solidFill>
            <a:schemeClr val="bg1">
              <a:lumMod val="85000"/>
            </a:schemeClr>
          </a:solid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solidFill>
                  <a:schemeClr val="bg1">
                    <a:lumMod val="50000"/>
                  </a:schemeClr>
                </a:solidFill>
                <a:latin typeface="Arial" charset="0"/>
                <a:ea typeface="Arial" charset="0"/>
                <a:cs typeface="Arial" charset="0"/>
              </a:rPr>
              <a:t>Work or university</a:t>
            </a:r>
          </a:p>
        </p:txBody>
      </p:sp>
      <p:cxnSp>
        <p:nvCxnSpPr>
          <p:cNvPr id="14" name="Straight Arrow Connector 13"/>
          <p:cNvCxnSpPr/>
          <p:nvPr/>
        </p:nvCxnSpPr>
        <p:spPr>
          <a:xfrm flipV="1">
            <a:off x="2483768" y="2924944"/>
            <a:ext cx="648072" cy="1008112"/>
          </a:xfrm>
          <a:prstGeom prst="straightConnector1">
            <a:avLst/>
          </a:prstGeom>
          <a:ln w="57150" cmpd="sng">
            <a:tailEnd type="arrow"/>
          </a:ln>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p:nvPr/>
        </p:nvCxnSpPr>
        <p:spPr>
          <a:xfrm>
            <a:off x="2411760" y="4149080"/>
            <a:ext cx="792088" cy="0"/>
          </a:xfrm>
          <a:prstGeom prst="straightConnector1">
            <a:avLst/>
          </a:prstGeom>
          <a:ln w="57150" cmpd="sng">
            <a:solidFill>
              <a:schemeClr val="bg1">
                <a:lumMod val="50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p:nvPr/>
        </p:nvCxnSpPr>
        <p:spPr>
          <a:xfrm>
            <a:off x="2483768" y="4365104"/>
            <a:ext cx="648072" cy="1008112"/>
          </a:xfrm>
          <a:prstGeom prst="straightConnector1">
            <a:avLst/>
          </a:prstGeom>
          <a:ln w="57150" cmpd="sng">
            <a:solidFill>
              <a:schemeClr val="bg1">
                <a:lumMod val="50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p:nvPr/>
        </p:nvCxnSpPr>
        <p:spPr>
          <a:xfrm>
            <a:off x="5364088" y="3068960"/>
            <a:ext cx="792088" cy="0"/>
          </a:xfrm>
          <a:prstGeom prst="straightConnector1">
            <a:avLst/>
          </a:prstGeom>
          <a:ln w="57150" cmpd="sng">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a:off x="5364088" y="4149080"/>
            <a:ext cx="792088" cy="0"/>
          </a:xfrm>
          <a:prstGeom prst="straightConnector1">
            <a:avLst/>
          </a:prstGeom>
          <a:ln w="57150" cmpd="sng">
            <a:solidFill>
              <a:schemeClr val="bg1">
                <a:lumMod val="50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p:nvPr/>
        </p:nvCxnSpPr>
        <p:spPr>
          <a:xfrm>
            <a:off x="5364088" y="5373216"/>
            <a:ext cx="792088" cy="0"/>
          </a:xfrm>
          <a:prstGeom prst="straightConnector1">
            <a:avLst/>
          </a:prstGeom>
          <a:ln w="57150" cmpd="sng">
            <a:solidFill>
              <a:schemeClr val="bg1">
                <a:lumMod val="50000"/>
              </a:schemeClr>
            </a:solidFill>
            <a:tailEnd type="arrow"/>
          </a:ln>
        </p:spPr>
        <p:style>
          <a:lnRef idx="2">
            <a:schemeClr val="accent1"/>
          </a:lnRef>
          <a:fillRef idx="0">
            <a:schemeClr val="accent1"/>
          </a:fillRef>
          <a:effectRef idx="1">
            <a:schemeClr val="accent1"/>
          </a:effectRef>
          <a:fontRef idx="minor">
            <a:schemeClr val="tx1"/>
          </a:fontRef>
        </p:style>
      </p:cxnSp>
      <p:sp>
        <p:nvSpPr>
          <p:cNvPr id="24" name="TextBox 23"/>
          <p:cNvSpPr txBox="1"/>
          <p:nvPr/>
        </p:nvSpPr>
        <p:spPr>
          <a:xfrm>
            <a:off x="395536" y="1713002"/>
            <a:ext cx="1872208" cy="400110"/>
          </a:xfrm>
          <a:prstGeom prst="rect">
            <a:avLst/>
          </a:prstGeom>
          <a:noFill/>
        </p:spPr>
        <p:txBody>
          <a:bodyPr wrap="square" rtlCol="0">
            <a:spAutoFit/>
          </a:bodyPr>
          <a:lstStyle/>
          <a:p>
            <a:pPr algn="ctr"/>
            <a:r>
              <a:rPr lang="en-US" sz="2000" dirty="0">
                <a:latin typeface="Arial" charset="0"/>
                <a:ea typeface="Arial" charset="0"/>
                <a:cs typeface="Arial" charset="0"/>
              </a:rPr>
              <a:t>Year 10/11</a:t>
            </a:r>
          </a:p>
        </p:txBody>
      </p:sp>
      <p:sp>
        <p:nvSpPr>
          <p:cNvPr id="25" name="TextBox 24"/>
          <p:cNvSpPr txBox="1"/>
          <p:nvPr/>
        </p:nvSpPr>
        <p:spPr>
          <a:xfrm>
            <a:off x="3349767" y="1713002"/>
            <a:ext cx="1870305" cy="400110"/>
          </a:xfrm>
          <a:prstGeom prst="rect">
            <a:avLst/>
          </a:prstGeom>
          <a:noFill/>
        </p:spPr>
        <p:txBody>
          <a:bodyPr wrap="square" rtlCol="0">
            <a:spAutoFit/>
          </a:bodyPr>
          <a:lstStyle/>
          <a:p>
            <a:pPr algn="ctr"/>
            <a:r>
              <a:rPr lang="en-US" sz="2000" dirty="0">
                <a:latin typeface="Arial" charset="0"/>
                <a:ea typeface="Arial" charset="0"/>
                <a:cs typeface="Arial" charset="0"/>
              </a:rPr>
              <a:t>Year 12/13</a:t>
            </a:r>
          </a:p>
        </p:txBody>
      </p:sp>
      <p:sp>
        <p:nvSpPr>
          <p:cNvPr id="26" name="TextBox 25"/>
          <p:cNvSpPr txBox="1"/>
          <p:nvPr/>
        </p:nvSpPr>
        <p:spPr>
          <a:xfrm>
            <a:off x="6345677" y="1713002"/>
            <a:ext cx="2546803" cy="707886"/>
          </a:xfrm>
          <a:prstGeom prst="rect">
            <a:avLst/>
          </a:prstGeom>
          <a:noFill/>
        </p:spPr>
        <p:txBody>
          <a:bodyPr wrap="square" rtlCol="0">
            <a:spAutoFit/>
          </a:bodyPr>
          <a:lstStyle/>
          <a:p>
            <a:pPr algn="ctr"/>
            <a:r>
              <a:rPr lang="en-US" sz="2000" dirty="0">
                <a:latin typeface="Arial" charset="0"/>
                <a:ea typeface="Arial" charset="0"/>
                <a:cs typeface="Arial" charset="0"/>
              </a:rPr>
              <a:t>After school or</a:t>
            </a:r>
          </a:p>
          <a:p>
            <a:pPr algn="ctr"/>
            <a:r>
              <a:rPr lang="en-US" sz="2000" dirty="0">
                <a:latin typeface="Arial" charset="0"/>
                <a:ea typeface="Arial" charset="0"/>
                <a:cs typeface="Arial" charset="0"/>
              </a:rPr>
              <a:t>college</a:t>
            </a:r>
          </a:p>
        </p:txBody>
      </p:sp>
    </p:spTree>
    <p:extLst>
      <p:ext uri="{BB962C8B-B14F-4D97-AF65-F5344CB8AC3E}">
        <p14:creationId xmlns="" xmlns:p14="http://schemas.microsoft.com/office/powerpoint/2010/main" val="493916237"/>
      </p:ext>
    </p:extLst>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charset="0"/>
                <a:ea typeface="Arial" charset="0"/>
                <a:cs typeface="Arial" charset="0"/>
              </a:rPr>
              <a:t>Who can study A levels?</a:t>
            </a:r>
            <a:endParaRPr lang="en-US" dirty="0">
              <a:latin typeface="Arial" charset="0"/>
              <a:ea typeface="Arial" charset="0"/>
              <a:cs typeface="Arial" charset="0"/>
            </a:endParaRPr>
          </a:p>
        </p:txBody>
      </p:sp>
      <p:sp>
        <p:nvSpPr>
          <p:cNvPr id="8" name="Content Placeholder 2"/>
          <p:cNvSpPr>
            <a:spLocks noGrp="1"/>
          </p:cNvSpPr>
          <p:nvPr>
            <p:ph idx="1"/>
          </p:nvPr>
        </p:nvSpPr>
        <p:spPr>
          <a:xfrm>
            <a:off x="467544" y="1628801"/>
            <a:ext cx="8229600" cy="1656184"/>
          </a:xfrm>
        </p:spPr>
        <p:txBody>
          <a:bodyPr>
            <a:normAutofit/>
          </a:bodyPr>
          <a:lstStyle/>
          <a:p>
            <a:pPr marL="0" indent="0">
              <a:buNone/>
            </a:pPr>
            <a:r>
              <a:rPr lang="en-US" dirty="0">
                <a:latin typeface="Arial" charset="0"/>
                <a:ea typeface="Arial" charset="0"/>
                <a:cs typeface="Arial" charset="0"/>
              </a:rPr>
              <a:t>- You </a:t>
            </a:r>
            <a:r>
              <a:rPr lang="en-US" dirty="0" smtClean="0">
                <a:latin typeface="Arial" charset="0"/>
                <a:ea typeface="Arial" charset="0"/>
                <a:cs typeface="Arial" charset="0"/>
              </a:rPr>
              <a:t>usually need </a:t>
            </a:r>
            <a:r>
              <a:rPr lang="en-US" dirty="0">
                <a:latin typeface="Arial" charset="0"/>
                <a:ea typeface="Arial" charset="0"/>
                <a:cs typeface="Arial" charset="0"/>
              </a:rPr>
              <a:t>to get a B at GCSE in the subjects you want to study at A level</a:t>
            </a:r>
          </a:p>
          <a:p>
            <a:pPr marL="0" indent="0">
              <a:buNone/>
            </a:pPr>
            <a:r>
              <a:rPr lang="en-US" dirty="0">
                <a:latin typeface="Arial" charset="0"/>
                <a:ea typeface="Arial" charset="0"/>
                <a:cs typeface="Arial" charset="0"/>
              </a:rPr>
              <a:t>- AND usually 5 GCSEs at A* - C</a:t>
            </a:r>
          </a:p>
        </p:txBody>
      </p:sp>
      <p:sp>
        <p:nvSpPr>
          <p:cNvPr id="9" name="Title 1"/>
          <p:cNvSpPr txBox="1">
            <a:spLocks/>
          </p:cNvSpPr>
          <p:nvPr/>
        </p:nvSpPr>
        <p:spPr>
          <a:xfrm>
            <a:off x="395536" y="2924944"/>
            <a:ext cx="7571184"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400" b="1" kern="1200">
                <a:solidFill>
                  <a:schemeClr val="accent1"/>
                </a:solidFill>
                <a:latin typeface="+mj-lt"/>
                <a:ea typeface="+mj-ea"/>
                <a:cs typeface="+mj-cs"/>
              </a:defRPr>
            </a:lvl1pPr>
          </a:lstStyle>
          <a:p>
            <a:r>
              <a:rPr lang="en-GB" sz="3600" dirty="0">
                <a:latin typeface="Arial" charset="0"/>
                <a:ea typeface="Arial" charset="0"/>
                <a:cs typeface="Arial" charset="0"/>
              </a:rPr>
              <a:t>UCAS </a:t>
            </a:r>
            <a:r>
              <a:rPr lang="en-GB" sz="3600" dirty="0" smtClean="0">
                <a:latin typeface="Arial" charset="0"/>
                <a:ea typeface="Arial" charset="0"/>
                <a:cs typeface="Arial" charset="0"/>
              </a:rPr>
              <a:t>Points from 2017:</a:t>
            </a:r>
            <a:endParaRPr lang="en-US" sz="3600" dirty="0">
              <a:latin typeface="Arial" charset="0"/>
              <a:ea typeface="Arial" charset="0"/>
              <a:cs typeface="Arial" charset="0"/>
            </a:endParaRPr>
          </a:p>
        </p:txBody>
      </p:sp>
      <p:graphicFrame>
        <p:nvGraphicFramePr>
          <p:cNvPr id="10" name="Table 9"/>
          <p:cNvGraphicFramePr>
            <a:graphicFrameLocks noGrp="1"/>
          </p:cNvGraphicFramePr>
          <p:nvPr>
            <p:extLst>
              <p:ext uri="{D42A27DB-BD31-4B8C-83A1-F6EECF244321}">
                <p14:modId xmlns="" xmlns:p14="http://schemas.microsoft.com/office/powerpoint/2010/main" val="2003979009"/>
              </p:ext>
            </p:extLst>
          </p:nvPr>
        </p:nvGraphicFramePr>
        <p:xfrm>
          <a:off x="971600" y="3789040"/>
          <a:ext cx="3384376" cy="2837634"/>
        </p:xfrm>
        <a:graphic>
          <a:graphicData uri="http://schemas.openxmlformats.org/drawingml/2006/table">
            <a:tbl>
              <a:tblPr firstRow="1" bandRow="1">
                <a:tableStyleId>{D7AC3CCA-C797-4891-BE02-D94E43425B78}</a:tableStyleId>
              </a:tblPr>
              <a:tblGrid>
                <a:gridCol w="2160240">
                  <a:extLst>
                    <a:ext uri="{9D8B030D-6E8A-4147-A177-3AD203B41FA5}">
                      <a16:colId xmlns:a16="http://schemas.microsoft.com/office/drawing/2014/main" xmlns="" val="3771447002"/>
                    </a:ext>
                  </a:extLst>
                </a:gridCol>
                <a:gridCol w="1224136">
                  <a:extLst>
                    <a:ext uri="{9D8B030D-6E8A-4147-A177-3AD203B41FA5}">
                      <a16:colId xmlns:a16="http://schemas.microsoft.com/office/drawing/2014/main" xmlns="" val="1980549096"/>
                    </a:ext>
                  </a:extLst>
                </a:gridCol>
              </a:tblGrid>
              <a:tr h="37641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b="1" dirty="0" smtClean="0">
                          <a:solidFill>
                            <a:schemeClr val="bg1"/>
                          </a:solidFill>
                          <a:latin typeface="Arial" charset="0"/>
                          <a:ea typeface="Arial" charset="0"/>
                          <a:cs typeface="Arial" charset="0"/>
                        </a:rPr>
                        <a:t>Qualification and grade</a:t>
                      </a:r>
                      <a:endParaRPr lang="en-GB" sz="1600" b="1" dirty="0">
                        <a:solidFill>
                          <a:schemeClr val="bg1"/>
                        </a:solidFill>
                        <a:latin typeface="Arial" charset="0"/>
                        <a:ea typeface="Arial" charset="0"/>
                        <a:cs typeface="Arial" charset="0"/>
                      </a:endParaRPr>
                    </a:p>
                  </a:txBody>
                  <a:tcPr>
                    <a:solidFill>
                      <a:schemeClr val="accent1"/>
                    </a:solidFill>
                  </a:tcPr>
                </a:tc>
                <a:tc>
                  <a:txBody>
                    <a:bodyPr/>
                    <a:lstStyle/>
                    <a:p>
                      <a:pPr algn="ctr"/>
                      <a:r>
                        <a:rPr lang="en-GB" sz="1600" b="1" dirty="0">
                          <a:solidFill>
                            <a:schemeClr val="bg1"/>
                          </a:solidFill>
                          <a:latin typeface="Arial" charset="0"/>
                          <a:ea typeface="Arial" charset="0"/>
                          <a:cs typeface="Arial" charset="0"/>
                        </a:rPr>
                        <a:t>UCAS</a:t>
                      </a:r>
                      <a:r>
                        <a:rPr lang="en-GB" sz="1600" b="1" baseline="0" dirty="0">
                          <a:solidFill>
                            <a:schemeClr val="bg1"/>
                          </a:solidFill>
                          <a:latin typeface="Arial" charset="0"/>
                          <a:ea typeface="Arial" charset="0"/>
                          <a:cs typeface="Arial" charset="0"/>
                        </a:rPr>
                        <a:t> Points</a:t>
                      </a:r>
                      <a:endParaRPr lang="en-US" sz="1600" b="1" dirty="0">
                        <a:solidFill>
                          <a:schemeClr val="bg1"/>
                        </a:solidFill>
                        <a:latin typeface="Arial" charset="0"/>
                        <a:ea typeface="Arial" charset="0"/>
                        <a:cs typeface="Arial" charset="0"/>
                      </a:endParaRPr>
                    </a:p>
                  </a:txBody>
                  <a:tcPr>
                    <a:solidFill>
                      <a:schemeClr val="accent1"/>
                    </a:solidFill>
                  </a:tcPr>
                </a:tc>
                <a:extLst>
                  <a:ext uri="{0D108BD9-81ED-4DB2-BD59-A6C34878D82A}">
                    <a16:rowId xmlns:a16="http://schemas.microsoft.com/office/drawing/2014/main" xmlns="" val="2538865016"/>
                  </a:ext>
                </a:extLst>
              </a:tr>
              <a:tr h="37641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b="0" dirty="0" smtClean="0">
                          <a:latin typeface="Arial" charset="0"/>
                          <a:ea typeface="Arial" charset="0"/>
                          <a:cs typeface="Arial" charset="0"/>
                        </a:rPr>
                        <a:t>A level grade A*</a:t>
                      </a:r>
                      <a:endParaRPr lang="en-US" sz="1600" b="0" dirty="0">
                        <a:latin typeface="Arial" charset="0"/>
                        <a:ea typeface="Arial" charset="0"/>
                        <a:cs typeface="Arial"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b="0" dirty="0" smtClean="0">
                          <a:latin typeface="Arial" charset="0"/>
                          <a:ea typeface="Arial" charset="0"/>
                          <a:cs typeface="Arial" charset="0"/>
                        </a:rPr>
                        <a:t>56</a:t>
                      </a:r>
                      <a:endParaRPr lang="en-GB" sz="1600" b="0" dirty="0">
                        <a:latin typeface="Arial" charset="0"/>
                        <a:ea typeface="Arial" charset="0"/>
                        <a:cs typeface="Arial" charset="0"/>
                      </a:endParaRPr>
                    </a:p>
                  </a:txBody>
                  <a:tcPr/>
                </a:tc>
                <a:extLst>
                  <a:ext uri="{0D108BD9-81ED-4DB2-BD59-A6C34878D82A}">
                    <a16:rowId xmlns:a16="http://schemas.microsoft.com/office/drawing/2014/main" xmlns="" val="260154697"/>
                  </a:ext>
                </a:extLst>
              </a:tr>
              <a:tr h="37641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b="0" dirty="0" smtClean="0">
                          <a:latin typeface="Arial" charset="0"/>
                          <a:ea typeface="Arial" charset="0"/>
                          <a:cs typeface="Arial" charset="0"/>
                        </a:rPr>
                        <a:t>A level grade A</a:t>
                      </a:r>
                      <a:endParaRPr lang="en-US" sz="1600" b="0" dirty="0" smtClean="0">
                        <a:latin typeface="Arial" charset="0"/>
                        <a:ea typeface="Arial" charset="0"/>
                        <a:cs typeface="Arial" charset="0"/>
                      </a:endParaRPr>
                    </a:p>
                  </a:txBody>
                  <a:tcPr/>
                </a:tc>
                <a:tc>
                  <a:txBody>
                    <a:bodyPr/>
                    <a:lstStyle/>
                    <a:p>
                      <a:pPr algn="ctr"/>
                      <a:r>
                        <a:rPr lang="en-US" sz="1600" b="0" dirty="0" smtClean="0">
                          <a:latin typeface="Arial" charset="0"/>
                          <a:ea typeface="Arial" charset="0"/>
                          <a:cs typeface="Arial" charset="0"/>
                        </a:rPr>
                        <a:t>48</a:t>
                      </a:r>
                      <a:endParaRPr lang="en-US" sz="1600" b="0" dirty="0">
                        <a:latin typeface="Arial" charset="0"/>
                        <a:ea typeface="Arial" charset="0"/>
                        <a:cs typeface="Arial" charset="0"/>
                      </a:endParaRPr>
                    </a:p>
                  </a:txBody>
                  <a:tcPr/>
                </a:tc>
              </a:tr>
              <a:tr h="37641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b="0" dirty="0" smtClean="0">
                          <a:latin typeface="Arial" charset="0"/>
                          <a:ea typeface="Arial" charset="0"/>
                          <a:cs typeface="Arial" charset="0"/>
                        </a:rPr>
                        <a:t>A level grade B</a:t>
                      </a:r>
                      <a:endParaRPr lang="en-US" sz="1600" b="0" dirty="0" smtClean="0">
                        <a:latin typeface="Arial" charset="0"/>
                        <a:ea typeface="Arial" charset="0"/>
                        <a:cs typeface="Arial" charset="0"/>
                      </a:endParaRPr>
                    </a:p>
                  </a:txBody>
                  <a:tcPr/>
                </a:tc>
                <a:tc>
                  <a:txBody>
                    <a:bodyPr/>
                    <a:lstStyle/>
                    <a:p>
                      <a:pPr algn="ctr"/>
                      <a:r>
                        <a:rPr lang="en-US" sz="1600" b="0" dirty="0" smtClean="0">
                          <a:latin typeface="Arial" charset="0"/>
                          <a:ea typeface="Arial" charset="0"/>
                          <a:cs typeface="Arial" charset="0"/>
                        </a:rPr>
                        <a:t>40 </a:t>
                      </a:r>
                      <a:endParaRPr lang="en-US" sz="1600" b="0" dirty="0">
                        <a:latin typeface="Arial" charset="0"/>
                        <a:ea typeface="Arial" charset="0"/>
                        <a:cs typeface="Arial" charset="0"/>
                      </a:endParaRPr>
                    </a:p>
                  </a:txBody>
                  <a:tcPr/>
                </a:tc>
              </a:tr>
              <a:tr h="37641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b="0" dirty="0" smtClean="0">
                          <a:latin typeface="Arial" charset="0"/>
                          <a:ea typeface="Arial" charset="0"/>
                          <a:cs typeface="Arial" charset="0"/>
                        </a:rPr>
                        <a:t>A level grade C</a:t>
                      </a:r>
                      <a:endParaRPr lang="en-US" sz="1600" b="0" dirty="0" smtClean="0">
                        <a:latin typeface="Arial" charset="0"/>
                        <a:ea typeface="Arial" charset="0"/>
                        <a:cs typeface="Arial" charset="0"/>
                      </a:endParaRPr>
                    </a:p>
                  </a:txBody>
                  <a:tcPr/>
                </a:tc>
                <a:tc>
                  <a:txBody>
                    <a:bodyPr/>
                    <a:lstStyle/>
                    <a:p>
                      <a:pPr algn="ctr"/>
                      <a:r>
                        <a:rPr lang="en-US" sz="1600" b="0" dirty="0" smtClean="0">
                          <a:latin typeface="Arial" charset="0"/>
                          <a:ea typeface="Arial" charset="0"/>
                          <a:cs typeface="Arial" charset="0"/>
                        </a:rPr>
                        <a:t>32</a:t>
                      </a:r>
                      <a:endParaRPr lang="en-US" sz="1600" b="0" dirty="0">
                        <a:latin typeface="Arial" charset="0"/>
                        <a:ea typeface="Arial" charset="0"/>
                        <a:cs typeface="Arial" charset="0"/>
                      </a:endParaRPr>
                    </a:p>
                  </a:txBody>
                  <a:tcPr/>
                </a:tc>
              </a:tr>
              <a:tr h="37641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b="0" dirty="0" smtClean="0">
                          <a:latin typeface="Arial" charset="0"/>
                          <a:ea typeface="Arial" charset="0"/>
                          <a:cs typeface="Arial" charset="0"/>
                        </a:rPr>
                        <a:t>A level grade D</a:t>
                      </a:r>
                      <a:endParaRPr lang="en-US" sz="1600" b="0" dirty="0" smtClean="0">
                        <a:latin typeface="Arial" charset="0"/>
                        <a:ea typeface="Arial" charset="0"/>
                        <a:cs typeface="Arial" charset="0"/>
                      </a:endParaRPr>
                    </a:p>
                  </a:txBody>
                  <a:tcPr/>
                </a:tc>
                <a:tc>
                  <a:txBody>
                    <a:bodyPr/>
                    <a:lstStyle/>
                    <a:p>
                      <a:pPr algn="ctr"/>
                      <a:r>
                        <a:rPr lang="en-GB" sz="1600" b="0" dirty="0" smtClean="0">
                          <a:latin typeface="Arial" charset="0"/>
                          <a:ea typeface="Arial" charset="0"/>
                          <a:cs typeface="Arial" charset="0"/>
                        </a:rPr>
                        <a:t>24 </a:t>
                      </a:r>
                      <a:endParaRPr lang="en-US" sz="1600" b="0" dirty="0">
                        <a:latin typeface="Arial" charset="0"/>
                        <a:ea typeface="Arial" charset="0"/>
                        <a:cs typeface="Arial" charset="0"/>
                      </a:endParaRPr>
                    </a:p>
                  </a:txBody>
                  <a:tcPr/>
                </a:tc>
                <a:extLst>
                  <a:ext uri="{0D108BD9-81ED-4DB2-BD59-A6C34878D82A}">
                    <a16:rowId xmlns:a16="http://schemas.microsoft.com/office/drawing/2014/main" xmlns="" val="1058898617"/>
                  </a:ext>
                </a:extLst>
              </a:tr>
              <a:tr h="37641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b="0" dirty="0" smtClean="0">
                          <a:latin typeface="Arial" charset="0"/>
                          <a:ea typeface="Arial" charset="0"/>
                          <a:cs typeface="Arial" charset="0"/>
                        </a:rPr>
                        <a:t>A level grade E</a:t>
                      </a:r>
                      <a:endParaRPr lang="en-US" sz="1600" b="0" dirty="0" smtClean="0">
                        <a:latin typeface="Arial" charset="0"/>
                        <a:ea typeface="Arial" charset="0"/>
                        <a:cs typeface="Arial" charset="0"/>
                      </a:endParaRPr>
                    </a:p>
                  </a:txBody>
                  <a:tcPr/>
                </a:tc>
                <a:tc>
                  <a:txBody>
                    <a:bodyPr/>
                    <a:lstStyle/>
                    <a:p>
                      <a:pPr algn="ctr"/>
                      <a:r>
                        <a:rPr lang="en-US" sz="1600" b="0" dirty="0" smtClean="0">
                          <a:latin typeface="Arial" charset="0"/>
                          <a:ea typeface="Arial" charset="0"/>
                          <a:cs typeface="Arial" charset="0"/>
                        </a:rPr>
                        <a:t>16</a:t>
                      </a:r>
                      <a:endParaRPr lang="en-US" sz="1600" b="0" dirty="0">
                        <a:latin typeface="Arial" charset="0"/>
                        <a:ea typeface="Arial" charset="0"/>
                        <a:cs typeface="Arial" charset="0"/>
                      </a:endParaRPr>
                    </a:p>
                  </a:txBody>
                  <a:tcPr/>
                </a:tc>
              </a:tr>
            </a:tbl>
          </a:graphicData>
        </a:graphic>
      </p:graphicFrame>
      <p:graphicFrame>
        <p:nvGraphicFramePr>
          <p:cNvPr id="12" name="Table 11"/>
          <p:cNvGraphicFramePr>
            <a:graphicFrameLocks noGrp="1"/>
          </p:cNvGraphicFramePr>
          <p:nvPr>
            <p:extLst>
              <p:ext uri="{D42A27DB-BD31-4B8C-83A1-F6EECF244321}">
                <p14:modId xmlns="" xmlns:p14="http://schemas.microsoft.com/office/powerpoint/2010/main" val="2003979009"/>
              </p:ext>
            </p:extLst>
          </p:nvPr>
        </p:nvGraphicFramePr>
        <p:xfrm>
          <a:off x="4932040" y="3789040"/>
          <a:ext cx="3384376" cy="2113779"/>
        </p:xfrm>
        <a:graphic>
          <a:graphicData uri="http://schemas.openxmlformats.org/drawingml/2006/table">
            <a:tbl>
              <a:tblPr firstRow="1" bandRow="1">
                <a:tableStyleId>{D7AC3CCA-C797-4891-BE02-D94E43425B78}</a:tableStyleId>
              </a:tblPr>
              <a:tblGrid>
                <a:gridCol w="2160240">
                  <a:extLst>
                    <a:ext uri="{9D8B030D-6E8A-4147-A177-3AD203B41FA5}">
                      <a16:colId xmlns:a16="http://schemas.microsoft.com/office/drawing/2014/main" xmlns="" val="3771447002"/>
                    </a:ext>
                  </a:extLst>
                </a:gridCol>
                <a:gridCol w="1224136">
                  <a:extLst>
                    <a:ext uri="{9D8B030D-6E8A-4147-A177-3AD203B41FA5}">
                      <a16:colId xmlns:a16="http://schemas.microsoft.com/office/drawing/2014/main" xmlns="" val="1980549096"/>
                    </a:ext>
                  </a:extLst>
                </a:gridCol>
              </a:tblGrid>
              <a:tr h="37641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b="1" dirty="0" smtClean="0">
                          <a:solidFill>
                            <a:schemeClr val="bg1"/>
                          </a:solidFill>
                          <a:latin typeface="Arial" charset="0"/>
                          <a:ea typeface="Arial" charset="0"/>
                          <a:cs typeface="Arial" charset="0"/>
                        </a:rPr>
                        <a:t>Qualification and grade</a:t>
                      </a:r>
                      <a:endParaRPr lang="en-GB" sz="1600" b="1" dirty="0">
                        <a:solidFill>
                          <a:schemeClr val="bg1"/>
                        </a:solidFill>
                        <a:latin typeface="Arial" charset="0"/>
                        <a:ea typeface="Arial" charset="0"/>
                        <a:cs typeface="Arial" charset="0"/>
                      </a:endParaRPr>
                    </a:p>
                  </a:txBody>
                  <a:tcPr>
                    <a:solidFill>
                      <a:schemeClr val="accent1"/>
                    </a:solidFill>
                  </a:tcPr>
                </a:tc>
                <a:tc>
                  <a:txBody>
                    <a:bodyPr/>
                    <a:lstStyle/>
                    <a:p>
                      <a:pPr algn="ctr"/>
                      <a:r>
                        <a:rPr lang="en-GB" sz="1600" b="1" dirty="0">
                          <a:solidFill>
                            <a:schemeClr val="bg1"/>
                          </a:solidFill>
                          <a:latin typeface="Arial" charset="0"/>
                          <a:ea typeface="Arial" charset="0"/>
                          <a:cs typeface="Arial" charset="0"/>
                        </a:rPr>
                        <a:t>UCAS</a:t>
                      </a:r>
                      <a:r>
                        <a:rPr lang="en-GB" sz="1600" b="1" baseline="0" dirty="0">
                          <a:solidFill>
                            <a:schemeClr val="bg1"/>
                          </a:solidFill>
                          <a:latin typeface="Arial" charset="0"/>
                          <a:ea typeface="Arial" charset="0"/>
                          <a:cs typeface="Arial" charset="0"/>
                        </a:rPr>
                        <a:t> Points</a:t>
                      </a:r>
                      <a:endParaRPr lang="en-US" sz="1600" b="1" dirty="0">
                        <a:solidFill>
                          <a:schemeClr val="bg1"/>
                        </a:solidFill>
                        <a:latin typeface="Arial" charset="0"/>
                        <a:ea typeface="Arial" charset="0"/>
                        <a:cs typeface="Arial" charset="0"/>
                      </a:endParaRPr>
                    </a:p>
                  </a:txBody>
                  <a:tcPr>
                    <a:solidFill>
                      <a:schemeClr val="accent1"/>
                    </a:solidFill>
                  </a:tcPr>
                </a:tc>
                <a:extLst>
                  <a:ext uri="{0D108BD9-81ED-4DB2-BD59-A6C34878D82A}">
                    <a16:rowId xmlns:a16="http://schemas.microsoft.com/office/drawing/2014/main" xmlns="" val="2538865016"/>
                  </a:ext>
                </a:extLst>
              </a:tr>
              <a:tr h="37641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b="0" dirty="0" smtClean="0">
                          <a:latin typeface="Arial" charset="0"/>
                          <a:ea typeface="Arial" charset="0"/>
                          <a:cs typeface="Arial" charset="0"/>
                        </a:rPr>
                        <a:t>National Extended</a:t>
                      </a:r>
                      <a:r>
                        <a:rPr lang="en-GB" sz="1600" b="0" baseline="0" dirty="0" smtClean="0">
                          <a:latin typeface="Arial" charset="0"/>
                          <a:ea typeface="Arial" charset="0"/>
                          <a:cs typeface="Arial" charset="0"/>
                        </a:rPr>
                        <a:t> Certificate</a:t>
                      </a:r>
                      <a:endParaRPr lang="en-US" sz="1600" b="0" dirty="0">
                        <a:latin typeface="Arial" charset="0"/>
                        <a:ea typeface="Arial" charset="0"/>
                        <a:cs typeface="Arial"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b="0" dirty="0" smtClean="0">
                          <a:latin typeface="Arial" charset="0"/>
                          <a:ea typeface="Arial" charset="0"/>
                          <a:cs typeface="Arial" charset="0"/>
                        </a:rPr>
                        <a:t>16-56</a:t>
                      </a:r>
                      <a:endParaRPr lang="en-GB" sz="1600" b="0" dirty="0">
                        <a:latin typeface="Arial" charset="0"/>
                        <a:ea typeface="Arial" charset="0"/>
                        <a:cs typeface="Arial" charset="0"/>
                      </a:endParaRPr>
                    </a:p>
                  </a:txBody>
                  <a:tcPr/>
                </a:tc>
                <a:extLst>
                  <a:ext uri="{0D108BD9-81ED-4DB2-BD59-A6C34878D82A}">
                    <a16:rowId xmlns:a16="http://schemas.microsoft.com/office/drawing/2014/main" xmlns="" val="260154697"/>
                  </a:ext>
                </a:extLst>
              </a:tr>
              <a:tr h="37641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b="0" dirty="0" smtClean="0">
                          <a:latin typeface="Arial" charset="0"/>
                          <a:ea typeface="Arial" charset="0"/>
                          <a:cs typeface="Arial" charset="0"/>
                        </a:rPr>
                        <a:t>National Diploma</a:t>
                      </a:r>
                      <a:endParaRPr lang="en-US" sz="1600" b="0" dirty="0" smtClean="0">
                        <a:latin typeface="Arial" charset="0"/>
                        <a:ea typeface="Arial" charset="0"/>
                        <a:cs typeface="Arial" charset="0"/>
                      </a:endParaRPr>
                    </a:p>
                  </a:txBody>
                  <a:tcPr/>
                </a:tc>
                <a:tc>
                  <a:txBody>
                    <a:bodyPr/>
                    <a:lstStyle/>
                    <a:p>
                      <a:pPr algn="ctr"/>
                      <a:r>
                        <a:rPr lang="en-US" sz="1600" b="0" dirty="0" smtClean="0">
                          <a:latin typeface="Arial" charset="0"/>
                          <a:ea typeface="Arial" charset="0"/>
                          <a:cs typeface="Arial" charset="0"/>
                        </a:rPr>
                        <a:t>32-112</a:t>
                      </a:r>
                      <a:endParaRPr lang="en-US" sz="1600" b="0" dirty="0">
                        <a:latin typeface="Arial" charset="0"/>
                        <a:ea typeface="Arial" charset="0"/>
                        <a:cs typeface="Arial" charset="0"/>
                      </a:endParaRPr>
                    </a:p>
                  </a:txBody>
                  <a:tcPr/>
                </a:tc>
              </a:tr>
              <a:tr h="37641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b="0" dirty="0" smtClean="0">
                          <a:latin typeface="Arial" charset="0"/>
                          <a:ea typeface="Arial" charset="0"/>
                          <a:cs typeface="Arial" charset="0"/>
                        </a:rPr>
                        <a:t>National Extended</a:t>
                      </a:r>
                      <a:r>
                        <a:rPr lang="en-GB" sz="1600" b="0" baseline="0" dirty="0" smtClean="0">
                          <a:latin typeface="Arial" charset="0"/>
                          <a:ea typeface="Arial" charset="0"/>
                          <a:cs typeface="Arial" charset="0"/>
                        </a:rPr>
                        <a:t> Diploma</a:t>
                      </a:r>
                      <a:endParaRPr lang="en-US" sz="1600" b="0" dirty="0" smtClean="0">
                        <a:latin typeface="Arial" charset="0"/>
                        <a:ea typeface="Arial" charset="0"/>
                        <a:cs typeface="Arial" charset="0"/>
                      </a:endParaRPr>
                    </a:p>
                  </a:txBody>
                  <a:tcPr/>
                </a:tc>
                <a:tc>
                  <a:txBody>
                    <a:bodyPr/>
                    <a:lstStyle/>
                    <a:p>
                      <a:pPr algn="ctr"/>
                      <a:r>
                        <a:rPr lang="en-US" sz="1600" b="0" dirty="0" smtClean="0">
                          <a:latin typeface="Arial" charset="0"/>
                          <a:ea typeface="Arial" charset="0"/>
                          <a:cs typeface="Arial" charset="0"/>
                        </a:rPr>
                        <a:t>48-168 </a:t>
                      </a:r>
                      <a:endParaRPr lang="en-US" sz="1600" b="0" dirty="0">
                        <a:latin typeface="Arial" charset="0"/>
                        <a:ea typeface="Arial" charset="0"/>
                        <a:cs typeface="Arial" charset="0"/>
                      </a:endParaRPr>
                    </a:p>
                  </a:txBody>
                  <a:tcPr/>
                </a:tc>
              </a:tr>
            </a:tbl>
          </a:graphicData>
        </a:graphic>
      </p:graphicFrame>
    </p:spTree>
    <p:extLst>
      <p:ext uri="{BB962C8B-B14F-4D97-AF65-F5344CB8AC3E}">
        <p14:creationId xmlns="" xmlns:p14="http://schemas.microsoft.com/office/powerpoint/2010/main" val="1848799020"/>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charset="0"/>
                <a:ea typeface="Arial" charset="0"/>
                <a:cs typeface="Arial" charset="0"/>
              </a:rPr>
              <a:t>Facilitating Subjects</a:t>
            </a:r>
            <a:endParaRPr lang="en-US" dirty="0">
              <a:latin typeface="Arial" charset="0"/>
              <a:ea typeface="Arial" charset="0"/>
              <a:cs typeface="Arial" charset="0"/>
            </a:endParaRPr>
          </a:p>
        </p:txBody>
      </p:sp>
      <p:sp>
        <p:nvSpPr>
          <p:cNvPr id="3" name="Content Placeholder 2"/>
          <p:cNvSpPr>
            <a:spLocks noGrp="1"/>
          </p:cNvSpPr>
          <p:nvPr>
            <p:ph idx="1"/>
          </p:nvPr>
        </p:nvSpPr>
        <p:spPr/>
        <p:txBody>
          <a:bodyPr>
            <a:normAutofit fontScale="92500"/>
          </a:bodyPr>
          <a:lstStyle/>
          <a:p>
            <a:r>
              <a:rPr lang="en-GB" dirty="0">
                <a:latin typeface="Arial" charset="0"/>
                <a:ea typeface="Arial" charset="0"/>
                <a:cs typeface="Arial" charset="0"/>
              </a:rPr>
              <a:t>English literature </a:t>
            </a:r>
          </a:p>
          <a:p>
            <a:r>
              <a:rPr lang="en-GB" dirty="0">
                <a:latin typeface="Arial" charset="0"/>
                <a:ea typeface="Arial" charset="0"/>
                <a:cs typeface="Arial" charset="0"/>
              </a:rPr>
              <a:t>History</a:t>
            </a:r>
          </a:p>
          <a:p>
            <a:r>
              <a:rPr lang="en-GB" dirty="0">
                <a:latin typeface="Arial" charset="0"/>
                <a:ea typeface="Arial" charset="0"/>
                <a:cs typeface="Arial" charset="0"/>
              </a:rPr>
              <a:t>Modern languages – e.g. French, German, Spanish</a:t>
            </a:r>
          </a:p>
          <a:p>
            <a:r>
              <a:rPr lang="en-GB" dirty="0">
                <a:latin typeface="Arial" charset="0"/>
                <a:ea typeface="Arial" charset="0"/>
                <a:cs typeface="Arial" charset="0"/>
              </a:rPr>
              <a:t>Classical languages – e.g. Latin, Ancient Greek</a:t>
            </a:r>
          </a:p>
          <a:p>
            <a:r>
              <a:rPr lang="en-GB" dirty="0">
                <a:latin typeface="Arial" charset="0"/>
                <a:ea typeface="Arial" charset="0"/>
                <a:cs typeface="Arial" charset="0"/>
              </a:rPr>
              <a:t>Maths and further maths</a:t>
            </a:r>
          </a:p>
          <a:p>
            <a:r>
              <a:rPr lang="en-GB" dirty="0">
                <a:latin typeface="Arial" charset="0"/>
                <a:ea typeface="Arial" charset="0"/>
                <a:cs typeface="Arial" charset="0"/>
              </a:rPr>
              <a:t>Physics</a:t>
            </a:r>
          </a:p>
          <a:p>
            <a:r>
              <a:rPr lang="en-GB" dirty="0">
                <a:latin typeface="Arial" charset="0"/>
                <a:ea typeface="Arial" charset="0"/>
                <a:cs typeface="Arial" charset="0"/>
              </a:rPr>
              <a:t>Biology</a:t>
            </a:r>
          </a:p>
          <a:p>
            <a:r>
              <a:rPr lang="en-GB" dirty="0">
                <a:latin typeface="Arial" charset="0"/>
                <a:ea typeface="Arial" charset="0"/>
                <a:cs typeface="Arial" charset="0"/>
              </a:rPr>
              <a:t>Chemistry</a:t>
            </a:r>
          </a:p>
          <a:p>
            <a:r>
              <a:rPr lang="en-GB" dirty="0">
                <a:latin typeface="Arial" charset="0"/>
                <a:ea typeface="Arial" charset="0"/>
                <a:cs typeface="Arial" charset="0"/>
              </a:rPr>
              <a:t>Geography</a:t>
            </a:r>
            <a:endParaRPr lang="en-US" dirty="0">
              <a:latin typeface="Arial" charset="0"/>
              <a:ea typeface="Arial" charset="0"/>
              <a:cs typeface="Arial" charset="0"/>
            </a:endParaRPr>
          </a:p>
        </p:txBody>
      </p:sp>
    </p:spTree>
    <p:extLst>
      <p:ext uri="{BB962C8B-B14F-4D97-AF65-F5344CB8AC3E}">
        <p14:creationId xmlns="" xmlns:p14="http://schemas.microsoft.com/office/powerpoint/2010/main" val="1946434260"/>
      </p:ext>
    </p:extLst>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341784"/>
            <a:ext cx="8028384" cy="1143000"/>
          </a:xfrm>
        </p:spPr>
        <p:txBody>
          <a:bodyPr/>
          <a:lstStyle/>
          <a:p>
            <a:r>
              <a:rPr lang="en-US" dirty="0">
                <a:latin typeface="Arial" charset="0"/>
                <a:ea typeface="Arial" charset="0"/>
                <a:cs typeface="Arial" charset="0"/>
              </a:rPr>
              <a:t>What happens after GCSEs?</a:t>
            </a:r>
          </a:p>
        </p:txBody>
      </p:sp>
      <p:sp>
        <p:nvSpPr>
          <p:cNvPr id="4" name="Rounded Rectangle 3"/>
          <p:cNvSpPr/>
          <p:nvPr/>
        </p:nvSpPr>
        <p:spPr>
          <a:xfrm>
            <a:off x="395536" y="3068960"/>
            <a:ext cx="1872208" cy="864096"/>
          </a:xfrm>
          <a:prstGeom prst="roundRect">
            <a:avLst/>
          </a:prstGeom>
          <a:solidFill>
            <a:srgbClr val="E72E68"/>
          </a:solidFill>
          <a:ln>
            <a:solidFill>
              <a:srgbClr val="E72E68"/>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a:solidFill>
                  <a:srgbClr val="FFFFFF"/>
                </a:solidFill>
                <a:latin typeface="Arial" charset="0"/>
                <a:ea typeface="Arial" charset="0"/>
                <a:cs typeface="Arial" charset="0"/>
              </a:rPr>
              <a:t>GCSEs</a:t>
            </a:r>
          </a:p>
        </p:txBody>
      </p:sp>
      <p:sp>
        <p:nvSpPr>
          <p:cNvPr id="5" name="Rounded Rectangle 4"/>
          <p:cNvSpPr/>
          <p:nvPr/>
        </p:nvSpPr>
        <p:spPr>
          <a:xfrm>
            <a:off x="395536" y="4149080"/>
            <a:ext cx="1872208" cy="864096"/>
          </a:xfrm>
          <a:prstGeom prst="roundRect">
            <a:avLst/>
          </a:prstGeom>
          <a:solidFill>
            <a:srgbClr val="E72E68"/>
          </a:solidFill>
          <a:ln>
            <a:solidFill>
              <a:srgbClr val="E72E68"/>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a:solidFill>
                  <a:srgbClr val="FFFFFF"/>
                </a:solidFill>
                <a:latin typeface="Arial" charset="0"/>
                <a:ea typeface="Arial" charset="0"/>
                <a:cs typeface="Arial" charset="0"/>
              </a:rPr>
              <a:t>BTEC</a:t>
            </a:r>
          </a:p>
        </p:txBody>
      </p:sp>
      <p:sp>
        <p:nvSpPr>
          <p:cNvPr id="6" name="Rounded Rectangle 5"/>
          <p:cNvSpPr/>
          <p:nvPr/>
        </p:nvSpPr>
        <p:spPr>
          <a:xfrm>
            <a:off x="3347864" y="2636912"/>
            <a:ext cx="1872208" cy="864096"/>
          </a:xfrm>
          <a:prstGeom prst="roundRect">
            <a:avLst/>
          </a:prstGeom>
          <a:solidFill>
            <a:srgbClr val="D9D9D9"/>
          </a:solidFill>
          <a:ln>
            <a:solidFill>
              <a:srgbClr val="7F7F7F"/>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solidFill>
                  <a:srgbClr val="7F7F7F"/>
                </a:solidFill>
                <a:latin typeface="Arial" charset="0"/>
                <a:ea typeface="Arial" charset="0"/>
                <a:cs typeface="Arial" charset="0"/>
              </a:rPr>
              <a:t>A Levels</a:t>
            </a:r>
          </a:p>
        </p:txBody>
      </p:sp>
      <p:sp>
        <p:nvSpPr>
          <p:cNvPr id="7" name="Rounded Rectangle 6"/>
          <p:cNvSpPr/>
          <p:nvPr/>
        </p:nvSpPr>
        <p:spPr>
          <a:xfrm>
            <a:off x="3347864" y="3717032"/>
            <a:ext cx="1872208" cy="864096"/>
          </a:xfrm>
          <a:prstGeom prst="roundRect">
            <a:avLst/>
          </a:prstGeom>
          <a:solidFill>
            <a:srgbClr val="E72E68"/>
          </a:solidFill>
          <a:ln>
            <a:solidFill>
              <a:srgbClr val="E72E68"/>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rgbClr val="FFFFFF"/>
                </a:solidFill>
                <a:latin typeface="Arial" charset="0"/>
                <a:ea typeface="Arial" charset="0"/>
                <a:cs typeface="Arial" charset="0"/>
              </a:rPr>
              <a:t>Apprenticeships</a:t>
            </a:r>
          </a:p>
        </p:txBody>
      </p:sp>
      <p:sp>
        <p:nvSpPr>
          <p:cNvPr id="8" name="Rounded Rectangle 7"/>
          <p:cNvSpPr/>
          <p:nvPr/>
        </p:nvSpPr>
        <p:spPr>
          <a:xfrm>
            <a:off x="3347864" y="4869160"/>
            <a:ext cx="1872208" cy="864096"/>
          </a:xfrm>
          <a:prstGeom prst="roundRect">
            <a:avLst/>
          </a:prstGeom>
          <a:solidFill>
            <a:schemeClr val="bg1">
              <a:lumMod val="85000"/>
            </a:schemeClr>
          </a:solid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solidFill>
                  <a:schemeClr val="bg1">
                    <a:lumMod val="50000"/>
                  </a:schemeClr>
                </a:solidFill>
                <a:latin typeface="Arial" charset="0"/>
                <a:ea typeface="Arial" charset="0"/>
                <a:cs typeface="Arial" charset="0"/>
              </a:rPr>
              <a:t>Vocational Courses</a:t>
            </a:r>
          </a:p>
        </p:txBody>
      </p:sp>
      <p:sp>
        <p:nvSpPr>
          <p:cNvPr id="10" name="Rounded Rectangle 9"/>
          <p:cNvSpPr/>
          <p:nvPr/>
        </p:nvSpPr>
        <p:spPr>
          <a:xfrm>
            <a:off x="6300192" y="2636912"/>
            <a:ext cx="2592288" cy="864096"/>
          </a:xfrm>
          <a:prstGeom prst="roundRect">
            <a:avLst/>
          </a:prstGeom>
          <a:solidFill>
            <a:srgbClr val="D9D9D9"/>
          </a:solidFill>
          <a:ln>
            <a:solidFill>
              <a:srgbClr val="7F7F7F"/>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solidFill>
                  <a:srgbClr val="7F7F7F"/>
                </a:solidFill>
                <a:latin typeface="Arial" charset="0"/>
                <a:ea typeface="Arial" charset="0"/>
                <a:cs typeface="Arial" charset="0"/>
              </a:rPr>
              <a:t>University or work</a:t>
            </a:r>
          </a:p>
        </p:txBody>
      </p:sp>
      <p:sp>
        <p:nvSpPr>
          <p:cNvPr id="11" name="Rounded Rectangle 10"/>
          <p:cNvSpPr/>
          <p:nvPr/>
        </p:nvSpPr>
        <p:spPr>
          <a:xfrm>
            <a:off x="6300192" y="3717032"/>
            <a:ext cx="2592288" cy="864096"/>
          </a:xfrm>
          <a:prstGeom prst="roundRect">
            <a:avLst/>
          </a:prstGeom>
          <a:solidFill>
            <a:srgbClr val="FFFFFF"/>
          </a:solidFill>
          <a:ln>
            <a:solidFill>
              <a:srgbClr val="E72E68"/>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solidFill>
                  <a:srgbClr val="E72E68"/>
                </a:solidFill>
                <a:latin typeface="Arial" charset="0"/>
                <a:ea typeface="Arial" charset="0"/>
                <a:cs typeface="Arial" charset="0"/>
              </a:rPr>
              <a:t>Work or Higher Apprenticeship</a:t>
            </a:r>
          </a:p>
        </p:txBody>
      </p:sp>
      <p:sp>
        <p:nvSpPr>
          <p:cNvPr id="12" name="Rounded Rectangle 11"/>
          <p:cNvSpPr/>
          <p:nvPr/>
        </p:nvSpPr>
        <p:spPr>
          <a:xfrm>
            <a:off x="6300192" y="4869160"/>
            <a:ext cx="2592288" cy="864096"/>
          </a:xfrm>
          <a:prstGeom prst="roundRect">
            <a:avLst/>
          </a:prstGeom>
          <a:solidFill>
            <a:schemeClr val="bg1">
              <a:lumMod val="85000"/>
            </a:schemeClr>
          </a:solidFill>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a:solidFill>
                  <a:schemeClr val="bg1">
                    <a:lumMod val="50000"/>
                  </a:schemeClr>
                </a:solidFill>
                <a:latin typeface="Arial" charset="0"/>
                <a:ea typeface="Arial" charset="0"/>
                <a:cs typeface="Arial" charset="0"/>
              </a:rPr>
              <a:t>Work or university</a:t>
            </a:r>
          </a:p>
        </p:txBody>
      </p:sp>
      <p:cxnSp>
        <p:nvCxnSpPr>
          <p:cNvPr id="14" name="Straight Arrow Connector 13"/>
          <p:cNvCxnSpPr/>
          <p:nvPr/>
        </p:nvCxnSpPr>
        <p:spPr>
          <a:xfrm flipV="1">
            <a:off x="2483768" y="2924944"/>
            <a:ext cx="648072" cy="1008112"/>
          </a:xfrm>
          <a:prstGeom prst="straightConnector1">
            <a:avLst/>
          </a:prstGeom>
          <a:ln w="57150" cmpd="sng">
            <a:solidFill>
              <a:srgbClr val="7F7F7F"/>
            </a:solidFill>
            <a:tailEnd type="arrow"/>
          </a:ln>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p:nvPr/>
        </p:nvCxnSpPr>
        <p:spPr>
          <a:xfrm>
            <a:off x="2411760" y="4149080"/>
            <a:ext cx="792088" cy="0"/>
          </a:xfrm>
          <a:prstGeom prst="straightConnector1">
            <a:avLst/>
          </a:prstGeom>
          <a:ln w="57150" cmpd="sng">
            <a:solidFill>
              <a:srgbClr val="E72E68"/>
            </a:solidFill>
            <a:tailEnd type="arrow"/>
          </a:ln>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p:nvPr/>
        </p:nvCxnSpPr>
        <p:spPr>
          <a:xfrm>
            <a:off x="2483768" y="4365104"/>
            <a:ext cx="648072" cy="1008112"/>
          </a:xfrm>
          <a:prstGeom prst="straightConnector1">
            <a:avLst/>
          </a:prstGeom>
          <a:ln w="57150" cmpd="sng">
            <a:solidFill>
              <a:schemeClr val="bg1">
                <a:lumMod val="50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p:nvPr/>
        </p:nvCxnSpPr>
        <p:spPr>
          <a:xfrm>
            <a:off x="5364088" y="3068960"/>
            <a:ext cx="792088" cy="0"/>
          </a:xfrm>
          <a:prstGeom prst="straightConnector1">
            <a:avLst/>
          </a:prstGeom>
          <a:ln w="57150" cmpd="sng">
            <a:solidFill>
              <a:srgbClr val="7F7F7F"/>
            </a:solidFill>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a:off x="5364088" y="4149080"/>
            <a:ext cx="792088" cy="0"/>
          </a:xfrm>
          <a:prstGeom prst="straightConnector1">
            <a:avLst/>
          </a:prstGeom>
          <a:ln w="57150" cmpd="sng">
            <a:solidFill>
              <a:srgbClr val="E72E68"/>
            </a:solidFill>
            <a:tailEnd type="arrow"/>
          </a:ln>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p:nvPr/>
        </p:nvCxnSpPr>
        <p:spPr>
          <a:xfrm>
            <a:off x="5364088" y="5373216"/>
            <a:ext cx="792088" cy="0"/>
          </a:xfrm>
          <a:prstGeom prst="straightConnector1">
            <a:avLst/>
          </a:prstGeom>
          <a:ln w="57150" cmpd="sng">
            <a:solidFill>
              <a:schemeClr val="bg1">
                <a:lumMod val="50000"/>
              </a:schemeClr>
            </a:solidFill>
            <a:tailEnd type="arrow"/>
          </a:ln>
        </p:spPr>
        <p:style>
          <a:lnRef idx="2">
            <a:schemeClr val="accent1"/>
          </a:lnRef>
          <a:fillRef idx="0">
            <a:schemeClr val="accent1"/>
          </a:fillRef>
          <a:effectRef idx="1">
            <a:schemeClr val="accent1"/>
          </a:effectRef>
          <a:fontRef idx="minor">
            <a:schemeClr val="tx1"/>
          </a:fontRef>
        </p:style>
      </p:cxnSp>
      <p:sp>
        <p:nvSpPr>
          <p:cNvPr id="24" name="TextBox 23"/>
          <p:cNvSpPr txBox="1"/>
          <p:nvPr/>
        </p:nvSpPr>
        <p:spPr>
          <a:xfrm>
            <a:off x="395536" y="1713002"/>
            <a:ext cx="1872208" cy="400110"/>
          </a:xfrm>
          <a:prstGeom prst="rect">
            <a:avLst/>
          </a:prstGeom>
          <a:noFill/>
        </p:spPr>
        <p:txBody>
          <a:bodyPr wrap="square" rtlCol="0">
            <a:spAutoFit/>
          </a:bodyPr>
          <a:lstStyle/>
          <a:p>
            <a:pPr algn="ctr"/>
            <a:r>
              <a:rPr lang="en-US" sz="2000" dirty="0">
                <a:latin typeface="Arial" charset="0"/>
                <a:ea typeface="Arial" charset="0"/>
                <a:cs typeface="Arial" charset="0"/>
              </a:rPr>
              <a:t>Year 10/11</a:t>
            </a:r>
          </a:p>
        </p:txBody>
      </p:sp>
      <p:sp>
        <p:nvSpPr>
          <p:cNvPr id="25" name="TextBox 24"/>
          <p:cNvSpPr txBox="1"/>
          <p:nvPr/>
        </p:nvSpPr>
        <p:spPr>
          <a:xfrm>
            <a:off x="3349767" y="1713002"/>
            <a:ext cx="1870305" cy="400110"/>
          </a:xfrm>
          <a:prstGeom prst="rect">
            <a:avLst/>
          </a:prstGeom>
          <a:noFill/>
        </p:spPr>
        <p:txBody>
          <a:bodyPr wrap="square" rtlCol="0">
            <a:spAutoFit/>
          </a:bodyPr>
          <a:lstStyle/>
          <a:p>
            <a:pPr algn="ctr"/>
            <a:r>
              <a:rPr lang="en-US" sz="2000" dirty="0">
                <a:latin typeface="Arial" charset="0"/>
                <a:ea typeface="Arial" charset="0"/>
                <a:cs typeface="Arial" charset="0"/>
              </a:rPr>
              <a:t>Year 12/13</a:t>
            </a:r>
          </a:p>
        </p:txBody>
      </p:sp>
      <p:sp>
        <p:nvSpPr>
          <p:cNvPr id="26" name="TextBox 25"/>
          <p:cNvSpPr txBox="1"/>
          <p:nvPr/>
        </p:nvSpPr>
        <p:spPr>
          <a:xfrm>
            <a:off x="6345677" y="1713002"/>
            <a:ext cx="1851789" cy="707886"/>
          </a:xfrm>
          <a:prstGeom prst="rect">
            <a:avLst/>
          </a:prstGeom>
          <a:noFill/>
        </p:spPr>
        <p:txBody>
          <a:bodyPr wrap="none" rtlCol="0">
            <a:spAutoFit/>
          </a:bodyPr>
          <a:lstStyle/>
          <a:p>
            <a:pPr algn="ctr"/>
            <a:r>
              <a:rPr lang="en-US" sz="2000" dirty="0">
                <a:latin typeface="Arial" charset="0"/>
                <a:ea typeface="Arial" charset="0"/>
                <a:cs typeface="Arial" charset="0"/>
              </a:rPr>
              <a:t>After school or</a:t>
            </a:r>
          </a:p>
          <a:p>
            <a:pPr algn="ctr"/>
            <a:r>
              <a:rPr lang="en-US" sz="2000" dirty="0">
                <a:latin typeface="Arial" charset="0"/>
                <a:ea typeface="Arial" charset="0"/>
                <a:cs typeface="Arial" charset="0"/>
              </a:rPr>
              <a:t>college</a:t>
            </a:r>
          </a:p>
        </p:txBody>
      </p:sp>
    </p:spTree>
    <p:extLst>
      <p:ext uri="{BB962C8B-B14F-4D97-AF65-F5344CB8AC3E}">
        <p14:creationId xmlns="" xmlns:p14="http://schemas.microsoft.com/office/powerpoint/2010/main" val="4121690748"/>
      </p:ext>
    </p:extLst>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Office Theme">
  <a:themeElements>
    <a:clrScheme name="Custom 4">
      <a:dk1>
        <a:sysClr val="windowText" lastClr="000000"/>
      </a:dk1>
      <a:lt1>
        <a:sysClr val="window" lastClr="FFFFFF"/>
      </a:lt1>
      <a:dk2>
        <a:srgbClr val="1F497D"/>
      </a:dk2>
      <a:lt2>
        <a:srgbClr val="EEECE1"/>
      </a:lt2>
      <a:accent1>
        <a:srgbClr val="E72E68"/>
      </a:accent1>
      <a:accent2>
        <a:srgbClr val="F07D00"/>
      </a:accent2>
      <a:accent3>
        <a:srgbClr val="80BA27"/>
      </a:accent3>
      <a:accent4>
        <a:srgbClr val="824998"/>
      </a:accent4>
      <a:accent5>
        <a:srgbClr val="4AA2D4"/>
      </a:accent5>
      <a:accent6>
        <a:srgbClr val="F79646"/>
      </a:accent6>
      <a:hlink>
        <a:srgbClr val="0000FF"/>
      </a:hlink>
      <a:folHlink>
        <a:srgbClr val="800080"/>
      </a:folHlink>
    </a:clrScheme>
    <a:fontScheme name="Custom 1">
      <a:majorFont>
        <a:latin typeface="Bebas Neue"/>
        <a:ea typeface=""/>
        <a:cs typeface=""/>
      </a:majorFont>
      <a:minorFont>
        <a:latin typeface="Ope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30190</TotalTime>
  <Words>1623</Words>
  <Application>Microsoft Office PowerPoint</Application>
  <PresentationFormat>On-screen Show (4:3)</PresentationFormat>
  <Paragraphs>199</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Slide 1</vt:lpstr>
      <vt:lpstr>Helping you to explore your options for study after GCSEs</vt:lpstr>
      <vt:lpstr>Objectives</vt:lpstr>
      <vt:lpstr>After GCSEs – True or False?</vt:lpstr>
      <vt:lpstr>What happens after GCSEs?</vt:lpstr>
      <vt:lpstr>What happens after GCSEs?</vt:lpstr>
      <vt:lpstr>Who can study A levels?</vt:lpstr>
      <vt:lpstr>Facilitating Subjects</vt:lpstr>
      <vt:lpstr>What happens after GCSEs?</vt:lpstr>
      <vt:lpstr>What happens after GCSEs?</vt:lpstr>
      <vt:lpstr>Skills Route PLAN</vt:lpstr>
      <vt:lpstr>Slide 12</vt:lpstr>
      <vt:lpstr>Record what you learnt</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dc:creator>
  <cp:lastModifiedBy>Mime2</cp:lastModifiedBy>
  <cp:revision>629</cp:revision>
  <cp:lastPrinted>2016-04-27T07:39:21Z</cp:lastPrinted>
  <dcterms:created xsi:type="dcterms:W3CDTF">2014-03-16T10:44:14Z</dcterms:created>
  <dcterms:modified xsi:type="dcterms:W3CDTF">2017-05-09T11:19:30Z</dcterms:modified>
</cp:coreProperties>
</file>